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1"/>
  </p:sldMasterIdLst>
  <p:sldIdLst>
    <p:sldId id="256" r:id="rId2"/>
    <p:sldId id="257" r:id="rId3"/>
    <p:sldId id="262" r:id="rId4"/>
    <p:sldId id="261" r:id="rId5"/>
    <p:sldId id="265" r:id="rId6"/>
    <p:sldId id="268" r:id="rId7"/>
    <p:sldId id="269" r:id="rId8"/>
    <p:sldId id="272" r:id="rId9"/>
    <p:sldId id="273" r:id="rId10"/>
    <p:sldId id="274" r:id="rId11"/>
    <p:sldId id="275" r:id="rId12"/>
    <p:sldId id="276" r:id="rId13"/>
    <p:sldId id="281" r:id="rId14"/>
    <p:sldId id="277" r:id="rId15"/>
    <p:sldId id="294" r:id="rId16"/>
    <p:sldId id="280" r:id="rId17"/>
    <p:sldId id="278" r:id="rId18"/>
    <p:sldId id="282" r:id="rId19"/>
    <p:sldId id="289" r:id="rId20"/>
    <p:sldId id="283" r:id="rId21"/>
    <p:sldId id="290" r:id="rId22"/>
    <p:sldId id="284" r:id="rId23"/>
    <p:sldId id="285" r:id="rId24"/>
    <p:sldId id="287" r:id="rId25"/>
    <p:sldId id="288" r:id="rId26"/>
    <p:sldId id="295" r:id="rId27"/>
    <p:sldId id="296" r:id="rId28"/>
    <p:sldId id="292" r:id="rId2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BA0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906"/>
    <p:restoredTop sz="92065"/>
  </p:normalViewPr>
  <p:slideViewPr>
    <p:cSldViewPr snapToGrid="0">
      <p:cViewPr>
        <p:scale>
          <a:sx n="82" d="100"/>
          <a:sy n="82" d="100"/>
        </p:scale>
        <p:origin x="696" y="1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diagrams/_rels/data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e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D265A5F4-B82D-49F3-A193-AD7B9E2FDA94}" type="doc">
      <dgm:prSet loTypeId="urn:microsoft.com/office/officeart/2018/2/layout/IconVerticalSolidList" loCatId="icon" qsTypeId="urn:microsoft.com/office/officeart/2005/8/quickstyle/3d4" qsCatId="3D" csTypeId="urn:microsoft.com/office/officeart/2018/5/colors/Iconchunking_neutralicontext_colorful1" csCatId="colorful" phldr="1"/>
      <dgm:spPr/>
      <dgm:t>
        <a:bodyPr/>
        <a:lstStyle/>
        <a:p>
          <a:endParaRPr lang="en-US"/>
        </a:p>
      </dgm:t>
    </dgm:pt>
    <dgm:pt modelId="{7B503F9A-8B51-4327-9AA5-719E4A5F9BEA}">
      <dgm:prSet/>
      <dgm:spPr/>
      <dgm:t>
        <a:bodyPr/>
        <a:lstStyle/>
        <a:p>
          <a:pPr>
            <a:lnSpc>
              <a:spcPct val="100000"/>
            </a:lnSpc>
          </a:pPr>
          <a:r>
            <a:rPr lang="fr-FR" dirty="0"/>
            <a:t>Introduction &amp; Contexte data </a:t>
          </a:r>
          <a:endParaRPr lang="en-US" dirty="0"/>
        </a:p>
      </dgm:t>
    </dgm:pt>
    <dgm:pt modelId="{3A92CACE-55BF-47F9-9FC9-3313EA9D6625}" type="parTrans" cxnId="{EE1927B2-51B1-4B21-898B-7C6FAB7D3B5C}">
      <dgm:prSet/>
      <dgm:spPr/>
      <dgm:t>
        <a:bodyPr/>
        <a:lstStyle/>
        <a:p>
          <a:endParaRPr lang="en-US"/>
        </a:p>
      </dgm:t>
    </dgm:pt>
    <dgm:pt modelId="{FB2755F4-76CE-4693-846C-5EE4B5C818CA}" type="sibTrans" cxnId="{EE1927B2-51B1-4B21-898B-7C6FAB7D3B5C}">
      <dgm:prSet/>
      <dgm:spPr/>
      <dgm:t>
        <a:bodyPr/>
        <a:lstStyle/>
        <a:p>
          <a:endParaRPr lang="en-US"/>
        </a:p>
      </dgm:t>
    </dgm:pt>
    <dgm:pt modelId="{C0B9036B-CC67-42B2-AFD0-083926BAA851}">
      <dgm:prSet/>
      <dgm:spPr/>
      <dgm:t>
        <a:bodyPr/>
        <a:lstStyle/>
        <a:p>
          <a:pPr>
            <a:lnSpc>
              <a:spcPct val="100000"/>
            </a:lnSpc>
          </a:pPr>
          <a:r>
            <a:rPr lang="fr-FR" dirty="0"/>
            <a:t>Exploration &amp; Optimisation des données</a:t>
          </a:r>
          <a:endParaRPr lang="en-US" dirty="0"/>
        </a:p>
      </dgm:t>
    </dgm:pt>
    <dgm:pt modelId="{76C5F323-B3AE-4690-B125-A31969644F8D}" type="parTrans" cxnId="{466E892E-933A-4271-8B2A-8135F4183993}">
      <dgm:prSet/>
      <dgm:spPr/>
      <dgm:t>
        <a:bodyPr/>
        <a:lstStyle/>
        <a:p>
          <a:endParaRPr lang="en-US"/>
        </a:p>
      </dgm:t>
    </dgm:pt>
    <dgm:pt modelId="{05010AD1-8CDB-494D-AC45-BCCE7597E6C2}" type="sibTrans" cxnId="{466E892E-933A-4271-8B2A-8135F4183993}">
      <dgm:prSet/>
      <dgm:spPr/>
      <dgm:t>
        <a:bodyPr/>
        <a:lstStyle/>
        <a:p>
          <a:endParaRPr lang="en-US"/>
        </a:p>
      </dgm:t>
    </dgm:pt>
    <dgm:pt modelId="{BAADF8A5-293E-4EF7-AAD6-900E112339A4}">
      <dgm:prSet/>
      <dgm:spPr/>
      <dgm:t>
        <a:bodyPr/>
        <a:lstStyle/>
        <a:p>
          <a:pPr>
            <a:lnSpc>
              <a:spcPct val="100000"/>
            </a:lnSpc>
          </a:pPr>
          <a:r>
            <a:rPr lang="fr-FR" dirty="0"/>
            <a:t>Classement et visualisation des tendances</a:t>
          </a:r>
          <a:endParaRPr lang="en-US" dirty="0"/>
        </a:p>
      </dgm:t>
    </dgm:pt>
    <dgm:pt modelId="{7D9EFCD4-732B-45BC-85F6-E431A09211C3}" type="parTrans" cxnId="{3BC5CEEC-DE2C-46C2-A45D-0A6DFECF96BE}">
      <dgm:prSet/>
      <dgm:spPr/>
      <dgm:t>
        <a:bodyPr/>
        <a:lstStyle/>
        <a:p>
          <a:endParaRPr lang="en-US"/>
        </a:p>
      </dgm:t>
    </dgm:pt>
    <dgm:pt modelId="{FD13BA1D-A607-4F33-B856-2AEE18BD4519}" type="sibTrans" cxnId="{3BC5CEEC-DE2C-46C2-A45D-0A6DFECF96BE}">
      <dgm:prSet/>
      <dgm:spPr/>
      <dgm:t>
        <a:bodyPr/>
        <a:lstStyle/>
        <a:p>
          <a:endParaRPr lang="en-US"/>
        </a:p>
      </dgm:t>
    </dgm:pt>
    <dgm:pt modelId="{78B3AD94-67EC-524A-83FE-A9CBB1DA677B}">
      <dgm:prSet/>
      <dgm:spPr/>
      <dgm:t>
        <a:bodyPr/>
        <a:lstStyle/>
        <a:p>
          <a:pPr>
            <a:lnSpc>
              <a:spcPct val="100000"/>
            </a:lnSpc>
          </a:pPr>
          <a:r>
            <a:rPr lang="fr-FR" dirty="0"/>
            <a:t>Algorithmes de clustering </a:t>
          </a:r>
        </a:p>
      </dgm:t>
    </dgm:pt>
    <dgm:pt modelId="{42065B72-7674-C440-AD54-02614FF3296E}" type="parTrans" cxnId="{6125E024-C536-F94D-8FC8-AB1330FB4A42}">
      <dgm:prSet/>
      <dgm:spPr/>
      <dgm:t>
        <a:bodyPr/>
        <a:lstStyle/>
        <a:p>
          <a:endParaRPr lang="fr-FR"/>
        </a:p>
      </dgm:t>
    </dgm:pt>
    <dgm:pt modelId="{A08C5DC7-D151-DE49-842E-3737142079B3}" type="sibTrans" cxnId="{6125E024-C536-F94D-8FC8-AB1330FB4A42}">
      <dgm:prSet/>
      <dgm:spPr/>
      <dgm:t>
        <a:bodyPr/>
        <a:lstStyle/>
        <a:p>
          <a:endParaRPr lang="fr-FR"/>
        </a:p>
      </dgm:t>
    </dgm:pt>
    <dgm:pt modelId="{C85A2002-977A-D440-A03C-97BDB09CFBB2}">
      <dgm:prSet/>
      <dgm:spPr/>
      <dgm:t>
        <a:bodyPr/>
        <a:lstStyle/>
        <a:p>
          <a:pPr>
            <a:lnSpc>
              <a:spcPct val="100000"/>
            </a:lnSpc>
          </a:pPr>
          <a:r>
            <a:rPr lang="fr-FR" dirty="0"/>
            <a:t>Analyse en composante principale</a:t>
          </a:r>
        </a:p>
      </dgm:t>
    </dgm:pt>
    <dgm:pt modelId="{2372307F-F846-1D4D-81C4-36B0B24179AC}" type="parTrans" cxnId="{BF3EA9F9-02CB-6C4A-9860-30770416B8B3}">
      <dgm:prSet/>
      <dgm:spPr/>
      <dgm:t>
        <a:bodyPr/>
        <a:lstStyle/>
        <a:p>
          <a:endParaRPr lang="fr-FR"/>
        </a:p>
      </dgm:t>
    </dgm:pt>
    <dgm:pt modelId="{5C1CBAB4-20EF-624A-9D50-59266FD84B7C}" type="sibTrans" cxnId="{BF3EA9F9-02CB-6C4A-9860-30770416B8B3}">
      <dgm:prSet/>
      <dgm:spPr/>
      <dgm:t>
        <a:bodyPr/>
        <a:lstStyle/>
        <a:p>
          <a:endParaRPr lang="fr-FR"/>
        </a:p>
      </dgm:t>
    </dgm:pt>
    <dgm:pt modelId="{291669FF-1605-1447-9198-10A90E7527B5}">
      <dgm:prSet/>
      <dgm:spPr/>
      <dgm:t>
        <a:bodyPr/>
        <a:lstStyle/>
        <a:p>
          <a:pPr>
            <a:lnSpc>
              <a:spcPct val="100000"/>
            </a:lnSpc>
          </a:pPr>
          <a:r>
            <a:rPr lang="fr-FR" dirty="0"/>
            <a:t>Conclusion </a:t>
          </a:r>
        </a:p>
      </dgm:t>
    </dgm:pt>
    <dgm:pt modelId="{5790A59D-D0FC-EB49-AE65-D1E7F6DBBFFD}" type="parTrans" cxnId="{920BF072-988E-ED43-93E5-51B31CC73440}">
      <dgm:prSet/>
      <dgm:spPr/>
      <dgm:t>
        <a:bodyPr/>
        <a:lstStyle/>
        <a:p>
          <a:endParaRPr lang="fr-FR"/>
        </a:p>
      </dgm:t>
    </dgm:pt>
    <dgm:pt modelId="{A83B8EEC-C957-8D4D-964C-5DA801BA68B7}" type="sibTrans" cxnId="{920BF072-988E-ED43-93E5-51B31CC73440}">
      <dgm:prSet/>
      <dgm:spPr/>
      <dgm:t>
        <a:bodyPr/>
        <a:lstStyle/>
        <a:p>
          <a:endParaRPr lang="fr-FR"/>
        </a:p>
      </dgm:t>
    </dgm:pt>
    <dgm:pt modelId="{B41AF984-948A-4FB3-9DE1-378DB84C4371}" type="pres">
      <dgm:prSet presAssocID="{D265A5F4-B82D-49F3-A193-AD7B9E2FDA94}" presName="root" presStyleCnt="0">
        <dgm:presLayoutVars>
          <dgm:dir/>
          <dgm:resizeHandles val="exact"/>
        </dgm:presLayoutVars>
      </dgm:prSet>
      <dgm:spPr/>
    </dgm:pt>
    <dgm:pt modelId="{F541D8E0-3DED-4223-9C37-75E062BD76EA}" type="pres">
      <dgm:prSet presAssocID="{7B503F9A-8B51-4327-9AA5-719E4A5F9BEA}" presName="compNode" presStyleCnt="0"/>
      <dgm:spPr/>
    </dgm:pt>
    <dgm:pt modelId="{C262A0B2-F079-4DC8-A7B0-38183BB669CE}" type="pres">
      <dgm:prSet presAssocID="{7B503F9A-8B51-4327-9AA5-719E4A5F9BEA}" presName="bgRect" presStyleLbl="bgShp" presStyleIdx="0" presStyleCnt="6"/>
      <dgm:spPr/>
    </dgm:pt>
    <dgm:pt modelId="{755E8942-3B32-4257-8E74-545E45F70535}" type="pres">
      <dgm:prSet presAssocID="{7B503F9A-8B51-4327-9AA5-719E4A5F9BEA}" presName="iconRect" presStyleLbl="node1" presStyleIdx="0" presStyleCnt="6" custScaleX="142676" custScaleY="128328" custLinFactNeighborX="4330" custLinFactNeighborY="-547"/>
      <dgm:spPr>
        <a:blipFill>
          <a:blip xmlns:r="http://schemas.openxmlformats.org/officeDocument/2006/relationships" r:embed="rId1">
            <a:extLst>
              <a:ext uri="{28A0092B-C50C-407E-A947-70E740481C1C}">
                <a14:useLocalDpi xmlns:a14="http://schemas.microsoft.com/office/drawing/2010/main" val="0"/>
              </a:ext>
            </a:extLst>
          </a:blip>
          <a:srcRect/>
          <a:stretch>
            <a:fillRect t="-7000" b="-7000"/>
          </a:stretch>
        </a:blipFill>
      </dgm:spPr>
    </dgm:pt>
    <dgm:pt modelId="{A0C0CDEB-BAF2-4384-A5A9-BDFE38B17B55}" type="pres">
      <dgm:prSet presAssocID="{7B503F9A-8B51-4327-9AA5-719E4A5F9BEA}" presName="spaceRect" presStyleCnt="0"/>
      <dgm:spPr/>
    </dgm:pt>
    <dgm:pt modelId="{CEA06D01-4219-4EB0-9341-9D05AB21F510}" type="pres">
      <dgm:prSet presAssocID="{7B503F9A-8B51-4327-9AA5-719E4A5F9BEA}" presName="parTx" presStyleLbl="revTx" presStyleIdx="0" presStyleCnt="6">
        <dgm:presLayoutVars>
          <dgm:chMax val="0"/>
          <dgm:chPref val="0"/>
        </dgm:presLayoutVars>
      </dgm:prSet>
      <dgm:spPr/>
    </dgm:pt>
    <dgm:pt modelId="{FA10BFDE-3436-4001-82BE-42FF008CE4C1}" type="pres">
      <dgm:prSet presAssocID="{FB2755F4-76CE-4693-846C-5EE4B5C818CA}" presName="sibTrans" presStyleCnt="0"/>
      <dgm:spPr/>
    </dgm:pt>
    <dgm:pt modelId="{582B8410-E527-4443-8968-6070DC6240B3}" type="pres">
      <dgm:prSet presAssocID="{C0B9036B-CC67-42B2-AFD0-083926BAA851}" presName="compNode" presStyleCnt="0"/>
      <dgm:spPr/>
    </dgm:pt>
    <dgm:pt modelId="{4A41D872-2F6C-4C1F-800F-6F27A384A08A}" type="pres">
      <dgm:prSet presAssocID="{C0B9036B-CC67-42B2-AFD0-083926BAA851}" presName="bgRect" presStyleLbl="bgShp" presStyleIdx="1" presStyleCnt="6"/>
      <dgm:spPr/>
    </dgm:pt>
    <dgm:pt modelId="{471C307D-6DF5-4516-8101-B30B6BCF17E8}" type="pres">
      <dgm:prSet presAssocID="{C0B9036B-CC67-42B2-AFD0-083926BAA851}" presName="iconRect" presStyleLbl="node1" presStyleIdx="1" presStyleCnt="6" custScaleX="151336" custScaleY="137851"/>
      <dgm:spPr>
        <a:blipFill rotWithShape="1">
          <a:blip xmlns:r="http://schemas.openxmlformats.org/officeDocument/2006/relationships" r:embed="rId2">
            <a:extLst>
              <a:ext uri="{28A0092B-C50C-407E-A947-70E740481C1C}">
                <a14:useLocalDpi xmlns:a14="http://schemas.microsoft.com/office/drawing/2010/main" val="0"/>
              </a:ext>
            </a:extLst>
          </a:blip>
          <a:srcRect/>
          <a:stretch>
            <a:fillRect t="-5000" b="-5000"/>
          </a:stretch>
        </a:blipFill>
      </dgm:spPr>
    </dgm:pt>
    <dgm:pt modelId="{AE3879D1-4D0E-4333-9A81-03A3C85F010F}" type="pres">
      <dgm:prSet presAssocID="{C0B9036B-CC67-42B2-AFD0-083926BAA851}" presName="spaceRect" presStyleCnt="0"/>
      <dgm:spPr/>
    </dgm:pt>
    <dgm:pt modelId="{6490B956-B527-4BD1-9EE6-03C980BA0C1D}" type="pres">
      <dgm:prSet presAssocID="{C0B9036B-CC67-42B2-AFD0-083926BAA851}" presName="parTx" presStyleLbl="revTx" presStyleIdx="1" presStyleCnt="6">
        <dgm:presLayoutVars>
          <dgm:chMax val="0"/>
          <dgm:chPref val="0"/>
        </dgm:presLayoutVars>
      </dgm:prSet>
      <dgm:spPr/>
    </dgm:pt>
    <dgm:pt modelId="{CE0BA13D-EAEB-4436-8856-F4AE38715B0D}" type="pres">
      <dgm:prSet presAssocID="{05010AD1-8CDB-494D-AC45-BCCE7597E6C2}" presName="sibTrans" presStyleCnt="0"/>
      <dgm:spPr/>
    </dgm:pt>
    <dgm:pt modelId="{E514A36B-4C34-48AD-840C-7ACEA8C03BD4}" type="pres">
      <dgm:prSet presAssocID="{BAADF8A5-293E-4EF7-AAD6-900E112339A4}" presName="compNode" presStyleCnt="0"/>
      <dgm:spPr/>
    </dgm:pt>
    <dgm:pt modelId="{2F245B31-6397-4F71-A729-C11FA54942F7}" type="pres">
      <dgm:prSet presAssocID="{BAADF8A5-293E-4EF7-AAD6-900E112339A4}" presName="bgRect" presStyleLbl="bgShp" presStyleIdx="2" presStyleCnt="6"/>
      <dgm:spPr/>
    </dgm:pt>
    <dgm:pt modelId="{976D458E-2E78-4F07-8AB0-6461B6D6404B}" type="pres">
      <dgm:prSet presAssocID="{BAADF8A5-293E-4EF7-AAD6-900E112339A4}" presName="iconRect" presStyleLbl="node1" presStyleIdx="2" presStyleCnt="6" custScaleX="129949" custScaleY="116546"/>
      <dgm:spPr>
        <a:blipFill>
          <a:blip xmlns:r="http://schemas.openxmlformats.org/officeDocument/2006/relationships" r:embed="rId3">
            <a:extLst>
              <a:ext uri="{28A0092B-C50C-407E-A947-70E740481C1C}">
                <a14:useLocalDpi xmlns:a14="http://schemas.microsoft.com/office/drawing/2010/main" val="0"/>
              </a:ext>
            </a:extLst>
          </a:blip>
          <a:srcRect/>
          <a:stretch>
            <a:fillRect l="-4000" r="-4000"/>
          </a:stretch>
        </a:blipFill>
      </dgm:spPr>
    </dgm:pt>
    <dgm:pt modelId="{8236A6F2-45CF-4573-A4A9-7A9D5DF82A99}" type="pres">
      <dgm:prSet presAssocID="{BAADF8A5-293E-4EF7-AAD6-900E112339A4}" presName="spaceRect" presStyleCnt="0"/>
      <dgm:spPr/>
    </dgm:pt>
    <dgm:pt modelId="{1E2D034B-B61A-4320-AE8D-2AF5BFB8CDB6}" type="pres">
      <dgm:prSet presAssocID="{BAADF8A5-293E-4EF7-AAD6-900E112339A4}" presName="parTx" presStyleLbl="revTx" presStyleIdx="2" presStyleCnt="6">
        <dgm:presLayoutVars>
          <dgm:chMax val="0"/>
          <dgm:chPref val="0"/>
        </dgm:presLayoutVars>
      </dgm:prSet>
      <dgm:spPr/>
    </dgm:pt>
    <dgm:pt modelId="{B2CDD490-36A1-BB40-9947-FB86257EEE3B}" type="pres">
      <dgm:prSet presAssocID="{FD13BA1D-A607-4F33-B856-2AEE18BD4519}" presName="sibTrans" presStyleCnt="0"/>
      <dgm:spPr/>
    </dgm:pt>
    <dgm:pt modelId="{C91DA7E6-E053-4D40-8EA4-4DBDC343566C}" type="pres">
      <dgm:prSet presAssocID="{C85A2002-977A-D440-A03C-97BDB09CFBB2}" presName="compNode" presStyleCnt="0"/>
      <dgm:spPr/>
    </dgm:pt>
    <dgm:pt modelId="{4D3EDCE4-D3F7-D14A-9043-6433DD1282BF}" type="pres">
      <dgm:prSet presAssocID="{C85A2002-977A-D440-A03C-97BDB09CFBB2}" presName="bgRect" presStyleLbl="bgShp" presStyleIdx="3" presStyleCnt="6"/>
      <dgm:spPr/>
    </dgm:pt>
    <dgm:pt modelId="{65408C78-7082-5A45-86CA-78A81E41ED35}" type="pres">
      <dgm:prSet presAssocID="{C85A2002-977A-D440-A03C-97BDB09CFBB2}" presName="iconRect" presStyleLbl="node1" presStyleIdx="3" presStyleCnt="6" custScaleX="129949" custScaleY="111274"/>
      <dgm:spPr>
        <a:blipFill>
          <a:blip xmlns:r="http://schemas.openxmlformats.org/officeDocument/2006/relationships" r:embed="rId4">
            <a:extLst>
              <a:ext uri="{28A0092B-C50C-407E-A947-70E740481C1C}">
                <a14:useLocalDpi xmlns:a14="http://schemas.microsoft.com/office/drawing/2010/main" val="0"/>
              </a:ext>
            </a:extLst>
          </a:blip>
          <a:srcRect/>
          <a:stretch>
            <a:fillRect l="-15000" r="-15000"/>
          </a:stretch>
        </a:blipFill>
      </dgm:spPr>
    </dgm:pt>
    <dgm:pt modelId="{B32AE626-3549-0E4F-8289-CE6C8B23ABD7}" type="pres">
      <dgm:prSet presAssocID="{C85A2002-977A-D440-A03C-97BDB09CFBB2}" presName="spaceRect" presStyleCnt="0"/>
      <dgm:spPr/>
    </dgm:pt>
    <dgm:pt modelId="{2B9353A7-F305-AE4D-ACE2-AF07D5833734}" type="pres">
      <dgm:prSet presAssocID="{C85A2002-977A-D440-A03C-97BDB09CFBB2}" presName="parTx" presStyleLbl="revTx" presStyleIdx="3" presStyleCnt="6">
        <dgm:presLayoutVars>
          <dgm:chMax val="0"/>
          <dgm:chPref val="0"/>
        </dgm:presLayoutVars>
      </dgm:prSet>
      <dgm:spPr/>
    </dgm:pt>
    <dgm:pt modelId="{E3FFDDD2-2F0A-C64F-82FE-4E74F47C5F6D}" type="pres">
      <dgm:prSet presAssocID="{5C1CBAB4-20EF-624A-9D50-59266FD84B7C}" presName="sibTrans" presStyleCnt="0"/>
      <dgm:spPr/>
    </dgm:pt>
    <dgm:pt modelId="{DB4CDF0E-4467-D847-8684-32509541B4CE}" type="pres">
      <dgm:prSet presAssocID="{78B3AD94-67EC-524A-83FE-A9CBB1DA677B}" presName="compNode" presStyleCnt="0"/>
      <dgm:spPr/>
    </dgm:pt>
    <dgm:pt modelId="{09D1F3FC-95B2-2A45-94DC-28FEDB3B75E8}" type="pres">
      <dgm:prSet presAssocID="{78B3AD94-67EC-524A-83FE-A9CBB1DA677B}" presName="bgRect" presStyleLbl="bgShp" presStyleIdx="4" presStyleCnt="6"/>
      <dgm:spPr/>
    </dgm:pt>
    <dgm:pt modelId="{D9C7C6CC-DEA5-8948-B5F1-181CCEF71DA6}" type="pres">
      <dgm:prSet presAssocID="{78B3AD94-67EC-524A-83FE-A9CBB1DA677B}" presName="iconRect" presStyleLbl="node1" presStyleIdx="4" presStyleCnt="6" custScaleX="135295" custScaleY="128516"/>
      <dgm:spPr>
        <a:blipFill>
          <a:blip xmlns:r="http://schemas.openxmlformats.org/officeDocument/2006/relationships" r:embed="rId5">
            <a:extLst>
              <a:ext uri="{28A0092B-C50C-407E-A947-70E740481C1C}">
                <a14:useLocalDpi xmlns:a14="http://schemas.microsoft.com/office/drawing/2010/main" val="0"/>
              </a:ext>
            </a:extLst>
          </a:blip>
          <a:srcRect/>
          <a:stretch>
            <a:fillRect l="-9000" r="-9000"/>
          </a:stretch>
        </a:blipFill>
      </dgm:spPr>
    </dgm:pt>
    <dgm:pt modelId="{60CBA625-7A01-4549-9817-1F9D4CC744D5}" type="pres">
      <dgm:prSet presAssocID="{78B3AD94-67EC-524A-83FE-A9CBB1DA677B}" presName="spaceRect" presStyleCnt="0"/>
      <dgm:spPr/>
    </dgm:pt>
    <dgm:pt modelId="{6BC1FB5B-7B93-CE41-9D9B-60E6B87E2C32}" type="pres">
      <dgm:prSet presAssocID="{78B3AD94-67EC-524A-83FE-A9CBB1DA677B}" presName="parTx" presStyleLbl="revTx" presStyleIdx="4" presStyleCnt="6">
        <dgm:presLayoutVars>
          <dgm:chMax val="0"/>
          <dgm:chPref val="0"/>
        </dgm:presLayoutVars>
      </dgm:prSet>
      <dgm:spPr/>
    </dgm:pt>
    <dgm:pt modelId="{F9CC4F41-A14B-A440-9C9E-C506A19BC0DF}" type="pres">
      <dgm:prSet presAssocID="{A08C5DC7-D151-DE49-842E-3737142079B3}" presName="sibTrans" presStyleCnt="0"/>
      <dgm:spPr/>
    </dgm:pt>
    <dgm:pt modelId="{E5D174D5-6A57-3243-98B6-71A73D0EFD21}" type="pres">
      <dgm:prSet presAssocID="{291669FF-1605-1447-9198-10A90E7527B5}" presName="compNode" presStyleCnt="0"/>
      <dgm:spPr/>
    </dgm:pt>
    <dgm:pt modelId="{0AFA6515-6DE0-124E-8EDC-AE4072967A2A}" type="pres">
      <dgm:prSet presAssocID="{291669FF-1605-1447-9198-10A90E7527B5}" presName="bgRect" presStyleLbl="bgShp" presStyleIdx="5" presStyleCnt="6"/>
      <dgm:spPr/>
    </dgm:pt>
    <dgm:pt modelId="{1BD9ADA1-CFAE-5E41-BB70-8F0A669076C0}" type="pres">
      <dgm:prSet presAssocID="{291669FF-1605-1447-9198-10A90E7527B5}" presName="iconRect" presStyleLbl="node1" presStyleIdx="5" presStyleCnt="6" custScaleX="140643" custScaleY="144385"/>
      <dgm:spPr>
        <a:blipFill>
          <a:blip xmlns:r="http://schemas.openxmlformats.org/officeDocument/2006/relationships" r:embed="rId6">
            <a:extLst>
              <a:ext uri="{28A0092B-C50C-407E-A947-70E740481C1C}">
                <a14:useLocalDpi xmlns:a14="http://schemas.microsoft.com/office/drawing/2010/main" val="0"/>
              </a:ext>
            </a:extLst>
          </a:blip>
          <a:srcRect/>
          <a:stretch>
            <a:fillRect t="-7000" b="-7000"/>
          </a:stretch>
        </a:blipFill>
      </dgm:spPr>
    </dgm:pt>
    <dgm:pt modelId="{645DDB24-0F8E-C446-AD35-5BF4E8A37D31}" type="pres">
      <dgm:prSet presAssocID="{291669FF-1605-1447-9198-10A90E7527B5}" presName="spaceRect" presStyleCnt="0"/>
      <dgm:spPr/>
    </dgm:pt>
    <dgm:pt modelId="{872D72BE-AB3E-8243-A0AF-7F6CA5F95D28}" type="pres">
      <dgm:prSet presAssocID="{291669FF-1605-1447-9198-10A90E7527B5}" presName="parTx" presStyleLbl="revTx" presStyleIdx="5" presStyleCnt="6">
        <dgm:presLayoutVars>
          <dgm:chMax val="0"/>
          <dgm:chPref val="0"/>
        </dgm:presLayoutVars>
      </dgm:prSet>
      <dgm:spPr/>
    </dgm:pt>
  </dgm:ptLst>
  <dgm:cxnLst>
    <dgm:cxn modelId="{7BACDF1B-0CB0-F444-B9B0-A2F8D223103A}" type="presOf" srcId="{C0B9036B-CC67-42B2-AFD0-083926BAA851}" destId="{6490B956-B527-4BD1-9EE6-03C980BA0C1D}" srcOrd="0" destOrd="0" presId="urn:microsoft.com/office/officeart/2018/2/layout/IconVerticalSolidList"/>
    <dgm:cxn modelId="{CA9CB81F-5172-4B48-82B8-482E6E6280AE}" type="presOf" srcId="{D265A5F4-B82D-49F3-A193-AD7B9E2FDA94}" destId="{B41AF984-948A-4FB3-9DE1-378DB84C4371}" srcOrd="0" destOrd="0" presId="urn:microsoft.com/office/officeart/2018/2/layout/IconVerticalSolidList"/>
    <dgm:cxn modelId="{6125E024-C536-F94D-8FC8-AB1330FB4A42}" srcId="{D265A5F4-B82D-49F3-A193-AD7B9E2FDA94}" destId="{78B3AD94-67EC-524A-83FE-A9CBB1DA677B}" srcOrd="4" destOrd="0" parTransId="{42065B72-7674-C440-AD54-02614FF3296E}" sibTransId="{A08C5DC7-D151-DE49-842E-3737142079B3}"/>
    <dgm:cxn modelId="{466E892E-933A-4271-8B2A-8135F4183993}" srcId="{D265A5F4-B82D-49F3-A193-AD7B9E2FDA94}" destId="{C0B9036B-CC67-42B2-AFD0-083926BAA851}" srcOrd="1" destOrd="0" parTransId="{76C5F323-B3AE-4690-B125-A31969644F8D}" sibTransId="{05010AD1-8CDB-494D-AC45-BCCE7597E6C2}"/>
    <dgm:cxn modelId="{626E2534-D79F-0D44-9F15-1E5921527120}" type="presOf" srcId="{78B3AD94-67EC-524A-83FE-A9CBB1DA677B}" destId="{6BC1FB5B-7B93-CE41-9D9B-60E6B87E2C32}" srcOrd="0" destOrd="0" presId="urn:microsoft.com/office/officeart/2018/2/layout/IconVerticalSolidList"/>
    <dgm:cxn modelId="{B131B450-55D6-824D-8D05-B382B63D11C9}" type="presOf" srcId="{BAADF8A5-293E-4EF7-AAD6-900E112339A4}" destId="{1E2D034B-B61A-4320-AE8D-2AF5BFB8CDB6}" srcOrd="0" destOrd="0" presId="urn:microsoft.com/office/officeart/2018/2/layout/IconVerticalSolidList"/>
    <dgm:cxn modelId="{4E0CEE64-FAB4-754E-ABA5-8D27712B4220}" type="presOf" srcId="{C85A2002-977A-D440-A03C-97BDB09CFBB2}" destId="{2B9353A7-F305-AE4D-ACE2-AF07D5833734}" srcOrd="0" destOrd="0" presId="urn:microsoft.com/office/officeart/2018/2/layout/IconVerticalSolidList"/>
    <dgm:cxn modelId="{920BF072-988E-ED43-93E5-51B31CC73440}" srcId="{D265A5F4-B82D-49F3-A193-AD7B9E2FDA94}" destId="{291669FF-1605-1447-9198-10A90E7527B5}" srcOrd="5" destOrd="0" parTransId="{5790A59D-D0FC-EB49-AE65-D1E7F6DBBFFD}" sibTransId="{A83B8EEC-C957-8D4D-964C-5DA801BA68B7}"/>
    <dgm:cxn modelId="{88A3F59E-7627-1E49-A59A-0D0A721A5709}" type="presOf" srcId="{291669FF-1605-1447-9198-10A90E7527B5}" destId="{872D72BE-AB3E-8243-A0AF-7F6CA5F95D28}" srcOrd="0" destOrd="0" presId="urn:microsoft.com/office/officeart/2018/2/layout/IconVerticalSolidList"/>
    <dgm:cxn modelId="{EE1927B2-51B1-4B21-898B-7C6FAB7D3B5C}" srcId="{D265A5F4-B82D-49F3-A193-AD7B9E2FDA94}" destId="{7B503F9A-8B51-4327-9AA5-719E4A5F9BEA}" srcOrd="0" destOrd="0" parTransId="{3A92CACE-55BF-47F9-9FC9-3313EA9D6625}" sibTransId="{FB2755F4-76CE-4693-846C-5EE4B5C818CA}"/>
    <dgm:cxn modelId="{493B5DBB-708F-2345-B341-CE5B4FA7AB80}" type="presOf" srcId="{7B503F9A-8B51-4327-9AA5-719E4A5F9BEA}" destId="{CEA06D01-4219-4EB0-9341-9D05AB21F510}" srcOrd="0" destOrd="0" presId="urn:microsoft.com/office/officeart/2018/2/layout/IconVerticalSolidList"/>
    <dgm:cxn modelId="{3BC5CEEC-DE2C-46C2-A45D-0A6DFECF96BE}" srcId="{D265A5F4-B82D-49F3-A193-AD7B9E2FDA94}" destId="{BAADF8A5-293E-4EF7-AAD6-900E112339A4}" srcOrd="2" destOrd="0" parTransId="{7D9EFCD4-732B-45BC-85F6-E431A09211C3}" sibTransId="{FD13BA1D-A607-4F33-B856-2AEE18BD4519}"/>
    <dgm:cxn modelId="{BF3EA9F9-02CB-6C4A-9860-30770416B8B3}" srcId="{D265A5F4-B82D-49F3-A193-AD7B9E2FDA94}" destId="{C85A2002-977A-D440-A03C-97BDB09CFBB2}" srcOrd="3" destOrd="0" parTransId="{2372307F-F846-1D4D-81C4-36B0B24179AC}" sibTransId="{5C1CBAB4-20EF-624A-9D50-59266FD84B7C}"/>
    <dgm:cxn modelId="{DBE86B18-414E-0944-8623-819193678294}" type="presParOf" srcId="{B41AF984-948A-4FB3-9DE1-378DB84C4371}" destId="{F541D8E0-3DED-4223-9C37-75E062BD76EA}" srcOrd="0" destOrd="0" presId="urn:microsoft.com/office/officeart/2018/2/layout/IconVerticalSolidList"/>
    <dgm:cxn modelId="{0F5384FA-3596-A54C-81E1-E3F9A05A219D}" type="presParOf" srcId="{F541D8E0-3DED-4223-9C37-75E062BD76EA}" destId="{C262A0B2-F079-4DC8-A7B0-38183BB669CE}" srcOrd="0" destOrd="0" presId="urn:microsoft.com/office/officeart/2018/2/layout/IconVerticalSolidList"/>
    <dgm:cxn modelId="{C172D248-1BA5-F74F-A5C1-108F0BAE7E7D}" type="presParOf" srcId="{F541D8E0-3DED-4223-9C37-75E062BD76EA}" destId="{755E8942-3B32-4257-8E74-545E45F70535}" srcOrd="1" destOrd="0" presId="urn:microsoft.com/office/officeart/2018/2/layout/IconVerticalSolidList"/>
    <dgm:cxn modelId="{ACADB83D-0622-E848-8DAB-42FFCA8E63ED}" type="presParOf" srcId="{F541D8E0-3DED-4223-9C37-75E062BD76EA}" destId="{A0C0CDEB-BAF2-4384-A5A9-BDFE38B17B55}" srcOrd="2" destOrd="0" presId="urn:microsoft.com/office/officeart/2018/2/layout/IconVerticalSolidList"/>
    <dgm:cxn modelId="{B862F867-B60F-5F4D-9BE0-D47AFE74AC2E}" type="presParOf" srcId="{F541D8E0-3DED-4223-9C37-75E062BD76EA}" destId="{CEA06D01-4219-4EB0-9341-9D05AB21F510}" srcOrd="3" destOrd="0" presId="urn:microsoft.com/office/officeart/2018/2/layout/IconVerticalSolidList"/>
    <dgm:cxn modelId="{F1FDB714-CC8D-3846-864D-DB3B792DC36C}" type="presParOf" srcId="{B41AF984-948A-4FB3-9DE1-378DB84C4371}" destId="{FA10BFDE-3436-4001-82BE-42FF008CE4C1}" srcOrd="1" destOrd="0" presId="urn:microsoft.com/office/officeart/2018/2/layout/IconVerticalSolidList"/>
    <dgm:cxn modelId="{CA1E2093-54EA-0348-BBD3-60D6E2A73C9A}" type="presParOf" srcId="{B41AF984-948A-4FB3-9DE1-378DB84C4371}" destId="{582B8410-E527-4443-8968-6070DC6240B3}" srcOrd="2" destOrd="0" presId="urn:microsoft.com/office/officeart/2018/2/layout/IconVerticalSolidList"/>
    <dgm:cxn modelId="{79948DD6-0975-BA4F-8D9A-57115CEFEA58}" type="presParOf" srcId="{582B8410-E527-4443-8968-6070DC6240B3}" destId="{4A41D872-2F6C-4C1F-800F-6F27A384A08A}" srcOrd="0" destOrd="0" presId="urn:microsoft.com/office/officeart/2018/2/layout/IconVerticalSolidList"/>
    <dgm:cxn modelId="{DCE60AFB-2340-A94A-BC32-B02C25EFFCC8}" type="presParOf" srcId="{582B8410-E527-4443-8968-6070DC6240B3}" destId="{471C307D-6DF5-4516-8101-B30B6BCF17E8}" srcOrd="1" destOrd="0" presId="urn:microsoft.com/office/officeart/2018/2/layout/IconVerticalSolidList"/>
    <dgm:cxn modelId="{98D5FDD4-76C6-7B4F-98F9-F732EA90859A}" type="presParOf" srcId="{582B8410-E527-4443-8968-6070DC6240B3}" destId="{AE3879D1-4D0E-4333-9A81-03A3C85F010F}" srcOrd="2" destOrd="0" presId="urn:microsoft.com/office/officeart/2018/2/layout/IconVerticalSolidList"/>
    <dgm:cxn modelId="{6D897BB5-AC8E-094D-8852-8C7CAF29E1C3}" type="presParOf" srcId="{582B8410-E527-4443-8968-6070DC6240B3}" destId="{6490B956-B527-4BD1-9EE6-03C980BA0C1D}" srcOrd="3" destOrd="0" presId="urn:microsoft.com/office/officeart/2018/2/layout/IconVerticalSolidList"/>
    <dgm:cxn modelId="{3CB2BCC0-0D8B-BC4D-AEA8-2DA375282043}" type="presParOf" srcId="{B41AF984-948A-4FB3-9DE1-378DB84C4371}" destId="{CE0BA13D-EAEB-4436-8856-F4AE38715B0D}" srcOrd="3" destOrd="0" presId="urn:microsoft.com/office/officeart/2018/2/layout/IconVerticalSolidList"/>
    <dgm:cxn modelId="{D7121601-B3B0-8147-8CEF-5D84CA105ABD}" type="presParOf" srcId="{B41AF984-948A-4FB3-9DE1-378DB84C4371}" destId="{E514A36B-4C34-48AD-840C-7ACEA8C03BD4}" srcOrd="4" destOrd="0" presId="urn:microsoft.com/office/officeart/2018/2/layout/IconVerticalSolidList"/>
    <dgm:cxn modelId="{082A2E77-FA7C-2243-B183-C4E20D4E3E43}" type="presParOf" srcId="{E514A36B-4C34-48AD-840C-7ACEA8C03BD4}" destId="{2F245B31-6397-4F71-A729-C11FA54942F7}" srcOrd="0" destOrd="0" presId="urn:microsoft.com/office/officeart/2018/2/layout/IconVerticalSolidList"/>
    <dgm:cxn modelId="{8CD040D7-32DB-4248-B3AE-25A5E8BDCF8F}" type="presParOf" srcId="{E514A36B-4C34-48AD-840C-7ACEA8C03BD4}" destId="{976D458E-2E78-4F07-8AB0-6461B6D6404B}" srcOrd="1" destOrd="0" presId="urn:microsoft.com/office/officeart/2018/2/layout/IconVerticalSolidList"/>
    <dgm:cxn modelId="{3F0D6911-1633-C349-B873-48A1B8BB8943}" type="presParOf" srcId="{E514A36B-4C34-48AD-840C-7ACEA8C03BD4}" destId="{8236A6F2-45CF-4573-A4A9-7A9D5DF82A99}" srcOrd="2" destOrd="0" presId="urn:microsoft.com/office/officeart/2018/2/layout/IconVerticalSolidList"/>
    <dgm:cxn modelId="{25346B25-09EA-C146-82E6-96709BD1F800}" type="presParOf" srcId="{E514A36B-4C34-48AD-840C-7ACEA8C03BD4}" destId="{1E2D034B-B61A-4320-AE8D-2AF5BFB8CDB6}" srcOrd="3" destOrd="0" presId="urn:microsoft.com/office/officeart/2018/2/layout/IconVerticalSolidList"/>
    <dgm:cxn modelId="{0741AE61-D2B0-4A42-8CEC-1D6612DE614E}" type="presParOf" srcId="{B41AF984-948A-4FB3-9DE1-378DB84C4371}" destId="{B2CDD490-36A1-BB40-9947-FB86257EEE3B}" srcOrd="5" destOrd="0" presId="urn:microsoft.com/office/officeart/2018/2/layout/IconVerticalSolidList"/>
    <dgm:cxn modelId="{81B26306-BDD9-CB44-B97D-86CADE993D54}" type="presParOf" srcId="{B41AF984-948A-4FB3-9DE1-378DB84C4371}" destId="{C91DA7E6-E053-4D40-8EA4-4DBDC343566C}" srcOrd="6" destOrd="0" presId="urn:microsoft.com/office/officeart/2018/2/layout/IconVerticalSolidList"/>
    <dgm:cxn modelId="{D9B3E04C-54E8-3342-ABA1-BE5F2754B9BF}" type="presParOf" srcId="{C91DA7E6-E053-4D40-8EA4-4DBDC343566C}" destId="{4D3EDCE4-D3F7-D14A-9043-6433DD1282BF}" srcOrd="0" destOrd="0" presId="urn:microsoft.com/office/officeart/2018/2/layout/IconVerticalSolidList"/>
    <dgm:cxn modelId="{1887A944-BFB1-DC45-8F5D-82AADB68D9D0}" type="presParOf" srcId="{C91DA7E6-E053-4D40-8EA4-4DBDC343566C}" destId="{65408C78-7082-5A45-86CA-78A81E41ED35}" srcOrd="1" destOrd="0" presId="urn:microsoft.com/office/officeart/2018/2/layout/IconVerticalSolidList"/>
    <dgm:cxn modelId="{D22CD980-60A3-B741-8970-F6E988B7CB13}" type="presParOf" srcId="{C91DA7E6-E053-4D40-8EA4-4DBDC343566C}" destId="{B32AE626-3549-0E4F-8289-CE6C8B23ABD7}" srcOrd="2" destOrd="0" presId="urn:microsoft.com/office/officeart/2018/2/layout/IconVerticalSolidList"/>
    <dgm:cxn modelId="{98ABC598-7768-8A43-A9FA-7F2DCE4C9ADE}" type="presParOf" srcId="{C91DA7E6-E053-4D40-8EA4-4DBDC343566C}" destId="{2B9353A7-F305-AE4D-ACE2-AF07D5833734}" srcOrd="3" destOrd="0" presId="urn:microsoft.com/office/officeart/2018/2/layout/IconVerticalSolidList"/>
    <dgm:cxn modelId="{732BAE94-7DE9-0F4D-9E25-043F3C7BB6CA}" type="presParOf" srcId="{B41AF984-948A-4FB3-9DE1-378DB84C4371}" destId="{E3FFDDD2-2F0A-C64F-82FE-4E74F47C5F6D}" srcOrd="7" destOrd="0" presId="urn:microsoft.com/office/officeart/2018/2/layout/IconVerticalSolidList"/>
    <dgm:cxn modelId="{36162F6B-E9CE-884E-9A1F-94F102A30558}" type="presParOf" srcId="{B41AF984-948A-4FB3-9DE1-378DB84C4371}" destId="{DB4CDF0E-4467-D847-8684-32509541B4CE}" srcOrd="8" destOrd="0" presId="urn:microsoft.com/office/officeart/2018/2/layout/IconVerticalSolidList"/>
    <dgm:cxn modelId="{290CA778-7F3F-F740-B226-2D56D087954F}" type="presParOf" srcId="{DB4CDF0E-4467-D847-8684-32509541B4CE}" destId="{09D1F3FC-95B2-2A45-94DC-28FEDB3B75E8}" srcOrd="0" destOrd="0" presId="urn:microsoft.com/office/officeart/2018/2/layout/IconVerticalSolidList"/>
    <dgm:cxn modelId="{D925E64C-CFC5-E14E-9E51-DA4DED57929C}" type="presParOf" srcId="{DB4CDF0E-4467-D847-8684-32509541B4CE}" destId="{D9C7C6CC-DEA5-8948-B5F1-181CCEF71DA6}" srcOrd="1" destOrd="0" presId="urn:microsoft.com/office/officeart/2018/2/layout/IconVerticalSolidList"/>
    <dgm:cxn modelId="{385DF5C7-3C70-DD45-8FE8-52FBCB86A153}" type="presParOf" srcId="{DB4CDF0E-4467-D847-8684-32509541B4CE}" destId="{60CBA625-7A01-4549-9817-1F9D4CC744D5}" srcOrd="2" destOrd="0" presId="urn:microsoft.com/office/officeart/2018/2/layout/IconVerticalSolidList"/>
    <dgm:cxn modelId="{B5018EF9-1CDF-504F-958D-8BD663F78296}" type="presParOf" srcId="{DB4CDF0E-4467-D847-8684-32509541B4CE}" destId="{6BC1FB5B-7B93-CE41-9D9B-60E6B87E2C32}" srcOrd="3" destOrd="0" presId="urn:microsoft.com/office/officeart/2018/2/layout/IconVerticalSolidList"/>
    <dgm:cxn modelId="{D2BE7930-D40B-4546-A4BA-14B41407C2C0}" type="presParOf" srcId="{B41AF984-948A-4FB3-9DE1-378DB84C4371}" destId="{F9CC4F41-A14B-A440-9C9E-C506A19BC0DF}" srcOrd="9" destOrd="0" presId="urn:microsoft.com/office/officeart/2018/2/layout/IconVerticalSolidList"/>
    <dgm:cxn modelId="{72ABEA0F-2EC8-A849-9735-5AB32BAE601B}" type="presParOf" srcId="{B41AF984-948A-4FB3-9DE1-378DB84C4371}" destId="{E5D174D5-6A57-3243-98B6-71A73D0EFD21}" srcOrd="10" destOrd="0" presId="urn:microsoft.com/office/officeart/2018/2/layout/IconVerticalSolidList"/>
    <dgm:cxn modelId="{620CCA86-AF11-A741-8F75-3508A02FE6B9}" type="presParOf" srcId="{E5D174D5-6A57-3243-98B6-71A73D0EFD21}" destId="{0AFA6515-6DE0-124E-8EDC-AE4072967A2A}" srcOrd="0" destOrd="0" presId="urn:microsoft.com/office/officeart/2018/2/layout/IconVerticalSolidList"/>
    <dgm:cxn modelId="{E0CC8939-AB14-7040-AC2D-84F5F19DB75C}" type="presParOf" srcId="{E5D174D5-6A57-3243-98B6-71A73D0EFD21}" destId="{1BD9ADA1-CFAE-5E41-BB70-8F0A669076C0}" srcOrd="1" destOrd="0" presId="urn:microsoft.com/office/officeart/2018/2/layout/IconVerticalSolidList"/>
    <dgm:cxn modelId="{811C6300-0628-0C4A-8CC4-CE201841D5BA}" type="presParOf" srcId="{E5D174D5-6A57-3243-98B6-71A73D0EFD21}" destId="{645DDB24-0F8E-C446-AD35-5BF4E8A37D31}" srcOrd="2" destOrd="0" presId="urn:microsoft.com/office/officeart/2018/2/layout/IconVerticalSolidList"/>
    <dgm:cxn modelId="{02F999A7-AE17-414C-9354-1D03C5E2EB61}" type="presParOf" srcId="{E5D174D5-6A57-3243-98B6-71A73D0EFD21}" destId="{872D72BE-AB3E-8243-A0AF-7F6CA5F95D28}"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62A0B2-F079-4DC8-A7B0-38183BB669CE}">
      <dsp:nvSpPr>
        <dsp:cNvPr id="0" name=""/>
        <dsp:cNvSpPr/>
      </dsp:nvSpPr>
      <dsp:spPr>
        <a:xfrm>
          <a:off x="0" y="1269"/>
          <a:ext cx="6693941" cy="540776"/>
        </a:xfrm>
        <a:prstGeom prst="roundRect">
          <a:avLst>
            <a:gd name="adj" fmla="val 10000"/>
          </a:avLst>
        </a:prstGeom>
        <a:solidFill>
          <a:schemeClr val="accent2">
            <a:hueOff val="0"/>
            <a:satOff val="0"/>
            <a:lumOff val="0"/>
            <a:alphaOff val="0"/>
          </a:schemeClr>
        </a:solidFill>
        <a:ln>
          <a:noFill/>
        </a:ln>
        <a:effectLst/>
        <a:scene3d>
          <a:camera prst="orthographicFront"/>
          <a:lightRig rig="chilly" dir="t"/>
        </a:scene3d>
        <a:sp3d z="-12700" extrusionH="1700" prstMaterial="translucentPowder">
          <a:bevelT w="25400" h="6350" prst="softRound"/>
          <a:bevelB w="0" h="0" prst="convex"/>
        </a:sp3d>
      </dsp:spPr>
      <dsp:style>
        <a:lnRef idx="0">
          <a:scrgbClr r="0" g="0" b="0"/>
        </a:lnRef>
        <a:fillRef idx="1">
          <a:scrgbClr r="0" g="0" b="0"/>
        </a:fillRef>
        <a:effectRef idx="0">
          <a:scrgbClr r="0" g="0" b="0"/>
        </a:effectRef>
        <a:fontRef idx="minor"/>
      </dsp:style>
    </dsp:sp>
    <dsp:sp modelId="{755E8942-3B32-4257-8E74-545E45F70535}">
      <dsp:nvSpPr>
        <dsp:cNvPr id="0" name=""/>
        <dsp:cNvSpPr/>
      </dsp:nvSpPr>
      <dsp:spPr>
        <a:xfrm>
          <a:off x="112998" y="79189"/>
          <a:ext cx="424356" cy="381681"/>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7000" b="-7000"/>
          </a:stretch>
        </a:blip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CEA06D01-4219-4EB0-9341-9D05AB21F510}">
      <dsp:nvSpPr>
        <dsp:cNvPr id="0" name=""/>
        <dsp:cNvSpPr/>
      </dsp:nvSpPr>
      <dsp:spPr>
        <a:xfrm>
          <a:off x="624596" y="1269"/>
          <a:ext cx="6069344" cy="5407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232" tIns="57232" rIns="57232" bIns="57232" numCol="1" spcCol="1270" anchor="ctr" anchorCtr="0">
          <a:noAutofit/>
        </a:bodyPr>
        <a:lstStyle/>
        <a:p>
          <a:pPr marL="0" lvl="0" indent="0" algn="l" defTabSz="844550">
            <a:lnSpc>
              <a:spcPct val="100000"/>
            </a:lnSpc>
            <a:spcBef>
              <a:spcPct val="0"/>
            </a:spcBef>
            <a:spcAft>
              <a:spcPct val="35000"/>
            </a:spcAft>
            <a:buNone/>
          </a:pPr>
          <a:r>
            <a:rPr lang="fr-FR" sz="1900" kern="1200" dirty="0"/>
            <a:t>Introduction &amp; Contexte data </a:t>
          </a:r>
          <a:endParaRPr lang="en-US" sz="1900" kern="1200" dirty="0"/>
        </a:p>
      </dsp:txBody>
      <dsp:txXfrm>
        <a:off x="624596" y="1269"/>
        <a:ext cx="6069344" cy="540776"/>
      </dsp:txXfrm>
    </dsp:sp>
    <dsp:sp modelId="{4A41D872-2F6C-4C1F-800F-6F27A384A08A}">
      <dsp:nvSpPr>
        <dsp:cNvPr id="0" name=""/>
        <dsp:cNvSpPr/>
      </dsp:nvSpPr>
      <dsp:spPr>
        <a:xfrm>
          <a:off x="0" y="677239"/>
          <a:ext cx="6693941" cy="540776"/>
        </a:xfrm>
        <a:prstGeom prst="roundRect">
          <a:avLst>
            <a:gd name="adj" fmla="val 10000"/>
          </a:avLst>
        </a:prstGeom>
        <a:solidFill>
          <a:schemeClr val="accent3">
            <a:hueOff val="0"/>
            <a:satOff val="0"/>
            <a:lumOff val="0"/>
            <a:alphaOff val="0"/>
          </a:schemeClr>
        </a:solidFill>
        <a:ln>
          <a:noFill/>
        </a:ln>
        <a:effectLst/>
        <a:scene3d>
          <a:camera prst="orthographicFront"/>
          <a:lightRig rig="chilly" dir="t"/>
        </a:scene3d>
        <a:sp3d z="-12700" extrusionH="1700" prstMaterial="translucentPowder">
          <a:bevelT w="25400" h="6350" prst="softRound"/>
          <a:bevelB w="0" h="0" prst="convex"/>
        </a:sp3d>
      </dsp:spPr>
      <dsp:style>
        <a:lnRef idx="0">
          <a:scrgbClr r="0" g="0" b="0"/>
        </a:lnRef>
        <a:fillRef idx="1">
          <a:scrgbClr r="0" g="0" b="0"/>
        </a:fillRef>
        <a:effectRef idx="0">
          <a:scrgbClr r="0" g="0" b="0"/>
        </a:effectRef>
        <a:fontRef idx="minor"/>
      </dsp:style>
    </dsp:sp>
    <dsp:sp modelId="{471C307D-6DF5-4516-8101-B30B6BCF17E8}">
      <dsp:nvSpPr>
        <dsp:cNvPr id="0" name=""/>
        <dsp:cNvSpPr/>
      </dsp:nvSpPr>
      <dsp:spPr>
        <a:xfrm>
          <a:off x="87241" y="742624"/>
          <a:ext cx="450113" cy="410005"/>
        </a:xfrm>
        <a:prstGeom prst="rect">
          <a:avLst/>
        </a:prstGeom>
        <a:blipFill rotWithShape="1">
          <a:blip xmlns:r="http://schemas.openxmlformats.org/officeDocument/2006/relationships" r:embed="rId2">
            <a:extLst>
              <a:ext uri="{28A0092B-C50C-407E-A947-70E740481C1C}">
                <a14:useLocalDpi xmlns:a14="http://schemas.microsoft.com/office/drawing/2010/main" val="0"/>
              </a:ext>
            </a:extLst>
          </a:blip>
          <a:srcRect/>
          <a:stretch>
            <a:fillRect t="-5000" b="-5000"/>
          </a:stretch>
        </a:blip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6490B956-B527-4BD1-9EE6-03C980BA0C1D}">
      <dsp:nvSpPr>
        <dsp:cNvPr id="0" name=""/>
        <dsp:cNvSpPr/>
      </dsp:nvSpPr>
      <dsp:spPr>
        <a:xfrm>
          <a:off x="624596" y="677239"/>
          <a:ext cx="6069344" cy="5407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232" tIns="57232" rIns="57232" bIns="57232" numCol="1" spcCol="1270" anchor="ctr" anchorCtr="0">
          <a:noAutofit/>
        </a:bodyPr>
        <a:lstStyle/>
        <a:p>
          <a:pPr marL="0" lvl="0" indent="0" algn="l" defTabSz="844550">
            <a:lnSpc>
              <a:spcPct val="100000"/>
            </a:lnSpc>
            <a:spcBef>
              <a:spcPct val="0"/>
            </a:spcBef>
            <a:spcAft>
              <a:spcPct val="35000"/>
            </a:spcAft>
            <a:buNone/>
          </a:pPr>
          <a:r>
            <a:rPr lang="fr-FR" sz="1900" kern="1200" dirty="0"/>
            <a:t>Exploration &amp; Optimisation des données</a:t>
          </a:r>
          <a:endParaRPr lang="en-US" sz="1900" kern="1200" dirty="0"/>
        </a:p>
      </dsp:txBody>
      <dsp:txXfrm>
        <a:off x="624596" y="677239"/>
        <a:ext cx="6069344" cy="540776"/>
      </dsp:txXfrm>
    </dsp:sp>
    <dsp:sp modelId="{2F245B31-6397-4F71-A729-C11FA54942F7}">
      <dsp:nvSpPr>
        <dsp:cNvPr id="0" name=""/>
        <dsp:cNvSpPr/>
      </dsp:nvSpPr>
      <dsp:spPr>
        <a:xfrm>
          <a:off x="0" y="1353209"/>
          <a:ext cx="6693941" cy="540776"/>
        </a:xfrm>
        <a:prstGeom prst="roundRect">
          <a:avLst>
            <a:gd name="adj" fmla="val 10000"/>
          </a:avLst>
        </a:prstGeom>
        <a:solidFill>
          <a:schemeClr val="accent4">
            <a:hueOff val="0"/>
            <a:satOff val="0"/>
            <a:lumOff val="0"/>
            <a:alphaOff val="0"/>
          </a:schemeClr>
        </a:solidFill>
        <a:ln>
          <a:noFill/>
        </a:ln>
        <a:effectLst/>
        <a:scene3d>
          <a:camera prst="orthographicFront"/>
          <a:lightRig rig="chilly" dir="t"/>
        </a:scene3d>
        <a:sp3d z="-12700" extrusionH="1700" prstMaterial="translucentPowder">
          <a:bevelT w="25400" h="6350" prst="softRound"/>
          <a:bevelB w="0" h="0" prst="convex"/>
        </a:sp3d>
      </dsp:spPr>
      <dsp:style>
        <a:lnRef idx="0">
          <a:scrgbClr r="0" g="0" b="0"/>
        </a:lnRef>
        <a:fillRef idx="1">
          <a:scrgbClr r="0" g="0" b="0"/>
        </a:fillRef>
        <a:effectRef idx="0">
          <a:scrgbClr r="0" g="0" b="0"/>
        </a:effectRef>
        <a:fontRef idx="minor"/>
      </dsp:style>
    </dsp:sp>
    <dsp:sp modelId="{976D458E-2E78-4F07-8AB0-6461B6D6404B}">
      <dsp:nvSpPr>
        <dsp:cNvPr id="0" name=""/>
        <dsp:cNvSpPr/>
      </dsp:nvSpPr>
      <dsp:spPr>
        <a:xfrm>
          <a:off x="119046" y="1450277"/>
          <a:ext cx="386503" cy="346639"/>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4000" r="-4000"/>
          </a:stretch>
        </a:blip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1E2D034B-B61A-4320-AE8D-2AF5BFB8CDB6}">
      <dsp:nvSpPr>
        <dsp:cNvPr id="0" name=""/>
        <dsp:cNvSpPr/>
      </dsp:nvSpPr>
      <dsp:spPr>
        <a:xfrm>
          <a:off x="624596" y="1353209"/>
          <a:ext cx="6069344" cy="5407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232" tIns="57232" rIns="57232" bIns="57232" numCol="1" spcCol="1270" anchor="ctr" anchorCtr="0">
          <a:noAutofit/>
        </a:bodyPr>
        <a:lstStyle/>
        <a:p>
          <a:pPr marL="0" lvl="0" indent="0" algn="l" defTabSz="844550">
            <a:lnSpc>
              <a:spcPct val="100000"/>
            </a:lnSpc>
            <a:spcBef>
              <a:spcPct val="0"/>
            </a:spcBef>
            <a:spcAft>
              <a:spcPct val="35000"/>
            </a:spcAft>
            <a:buNone/>
          </a:pPr>
          <a:r>
            <a:rPr lang="fr-FR" sz="1900" kern="1200" dirty="0"/>
            <a:t>Classement et visualisation des tendances</a:t>
          </a:r>
          <a:endParaRPr lang="en-US" sz="1900" kern="1200" dirty="0"/>
        </a:p>
      </dsp:txBody>
      <dsp:txXfrm>
        <a:off x="624596" y="1353209"/>
        <a:ext cx="6069344" cy="540776"/>
      </dsp:txXfrm>
    </dsp:sp>
    <dsp:sp modelId="{4D3EDCE4-D3F7-D14A-9043-6433DD1282BF}">
      <dsp:nvSpPr>
        <dsp:cNvPr id="0" name=""/>
        <dsp:cNvSpPr/>
      </dsp:nvSpPr>
      <dsp:spPr>
        <a:xfrm>
          <a:off x="0" y="2029179"/>
          <a:ext cx="6693941" cy="540776"/>
        </a:xfrm>
        <a:prstGeom prst="roundRect">
          <a:avLst>
            <a:gd name="adj" fmla="val 10000"/>
          </a:avLst>
        </a:prstGeom>
        <a:solidFill>
          <a:schemeClr val="accent5">
            <a:hueOff val="0"/>
            <a:satOff val="0"/>
            <a:lumOff val="0"/>
            <a:alphaOff val="0"/>
          </a:schemeClr>
        </a:solidFill>
        <a:ln>
          <a:noFill/>
        </a:ln>
        <a:effectLst/>
        <a:scene3d>
          <a:camera prst="orthographicFront"/>
          <a:lightRig rig="chilly" dir="t"/>
        </a:scene3d>
        <a:sp3d z="-12700" extrusionH="1700" prstMaterial="translucentPowder">
          <a:bevelT w="25400" h="6350" prst="softRound"/>
          <a:bevelB w="0" h="0" prst="convex"/>
        </a:sp3d>
      </dsp:spPr>
      <dsp:style>
        <a:lnRef idx="0">
          <a:scrgbClr r="0" g="0" b="0"/>
        </a:lnRef>
        <a:fillRef idx="1">
          <a:scrgbClr r="0" g="0" b="0"/>
        </a:fillRef>
        <a:effectRef idx="0">
          <a:scrgbClr r="0" g="0" b="0"/>
        </a:effectRef>
        <a:fontRef idx="minor"/>
      </dsp:style>
    </dsp:sp>
    <dsp:sp modelId="{65408C78-7082-5A45-86CA-78A81E41ED35}">
      <dsp:nvSpPr>
        <dsp:cNvPr id="0" name=""/>
        <dsp:cNvSpPr/>
      </dsp:nvSpPr>
      <dsp:spPr>
        <a:xfrm>
          <a:off x="119046" y="2134088"/>
          <a:ext cx="386503" cy="330958"/>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15000" r="-15000"/>
          </a:stretch>
        </a:blip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2B9353A7-F305-AE4D-ACE2-AF07D5833734}">
      <dsp:nvSpPr>
        <dsp:cNvPr id="0" name=""/>
        <dsp:cNvSpPr/>
      </dsp:nvSpPr>
      <dsp:spPr>
        <a:xfrm>
          <a:off x="624596" y="2029179"/>
          <a:ext cx="6069344" cy="5407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232" tIns="57232" rIns="57232" bIns="57232" numCol="1" spcCol="1270" anchor="ctr" anchorCtr="0">
          <a:noAutofit/>
        </a:bodyPr>
        <a:lstStyle/>
        <a:p>
          <a:pPr marL="0" lvl="0" indent="0" algn="l" defTabSz="844550">
            <a:lnSpc>
              <a:spcPct val="100000"/>
            </a:lnSpc>
            <a:spcBef>
              <a:spcPct val="0"/>
            </a:spcBef>
            <a:spcAft>
              <a:spcPct val="35000"/>
            </a:spcAft>
            <a:buNone/>
          </a:pPr>
          <a:r>
            <a:rPr lang="fr-FR" sz="1900" kern="1200" dirty="0"/>
            <a:t>Analyse en composante principale</a:t>
          </a:r>
        </a:p>
      </dsp:txBody>
      <dsp:txXfrm>
        <a:off x="624596" y="2029179"/>
        <a:ext cx="6069344" cy="540776"/>
      </dsp:txXfrm>
    </dsp:sp>
    <dsp:sp modelId="{09D1F3FC-95B2-2A45-94DC-28FEDB3B75E8}">
      <dsp:nvSpPr>
        <dsp:cNvPr id="0" name=""/>
        <dsp:cNvSpPr/>
      </dsp:nvSpPr>
      <dsp:spPr>
        <a:xfrm>
          <a:off x="0" y="2705149"/>
          <a:ext cx="6693941" cy="540776"/>
        </a:xfrm>
        <a:prstGeom prst="roundRect">
          <a:avLst>
            <a:gd name="adj" fmla="val 10000"/>
          </a:avLst>
        </a:prstGeom>
        <a:solidFill>
          <a:schemeClr val="accent6">
            <a:hueOff val="0"/>
            <a:satOff val="0"/>
            <a:lumOff val="0"/>
            <a:alphaOff val="0"/>
          </a:schemeClr>
        </a:solidFill>
        <a:ln>
          <a:noFill/>
        </a:ln>
        <a:effectLst/>
        <a:scene3d>
          <a:camera prst="orthographicFront"/>
          <a:lightRig rig="chilly" dir="t"/>
        </a:scene3d>
        <a:sp3d z="-12700" extrusionH="1700" prstMaterial="translucentPowder">
          <a:bevelT w="25400" h="6350" prst="softRound"/>
          <a:bevelB w="0" h="0" prst="convex"/>
        </a:sp3d>
      </dsp:spPr>
      <dsp:style>
        <a:lnRef idx="0">
          <a:scrgbClr r="0" g="0" b="0"/>
        </a:lnRef>
        <a:fillRef idx="1">
          <a:scrgbClr r="0" g="0" b="0"/>
        </a:fillRef>
        <a:effectRef idx="0">
          <a:scrgbClr r="0" g="0" b="0"/>
        </a:effectRef>
        <a:fontRef idx="minor"/>
      </dsp:style>
    </dsp:sp>
    <dsp:sp modelId="{D9C7C6CC-DEA5-8948-B5F1-181CCEF71DA6}">
      <dsp:nvSpPr>
        <dsp:cNvPr id="0" name=""/>
        <dsp:cNvSpPr/>
      </dsp:nvSpPr>
      <dsp:spPr>
        <a:xfrm>
          <a:off x="111096" y="2784417"/>
          <a:ext cx="402403" cy="382241"/>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9000" r="-9000"/>
          </a:stretch>
        </a:blip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6BC1FB5B-7B93-CE41-9D9B-60E6B87E2C32}">
      <dsp:nvSpPr>
        <dsp:cNvPr id="0" name=""/>
        <dsp:cNvSpPr/>
      </dsp:nvSpPr>
      <dsp:spPr>
        <a:xfrm>
          <a:off x="624596" y="2705149"/>
          <a:ext cx="6069344" cy="5407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232" tIns="57232" rIns="57232" bIns="57232" numCol="1" spcCol="1270" anchor="ctr" anchorCtr="0">
          <a:noAutofit/>
        </a:bodyPr>
        <a:lstStyle/>
        <a:p>
          <a:pPr marL="0" lvl="0" indent="0" algn="l" defTabSz="844550">
            <a:lnSpc>
              <a:spcPct val="100000"/>
            </a:lnSpc>
            <a:spcBef>
              <a:spcPct val="0"/>
            </a:spcBef>
            <a:spcAft>
              <a:spcPct val="35000"/>
            </a:spcAft>
            <a:buNone/>
          </a:pPr>
          <a:r>
            <a:rPr lang="fr-FR" sz="1900" kern="1200" dirty="0"/>
            <a:t>Algorithmes de clustering </a:t>
          </a:r>
        </a:p>
      </dsp:txBody>
      <dsp:txXfrm>
        <a:off x="624596" y="2705149"/>
        <a:ext cx="6069344" cy="540776"/>
      </dsp:txXfrm>
    </dsp:sp>
    <dsp:sp modelId="{0AFA6515-6DE0-124E-8EDC-AE4072967A2A}">
      <dsp:nvSpPr>
        <dsp:cNvPr id="0" name=""/>
        <dsp:cNvSpPr/>
      </dsp:nvSpPr>
      <dsp:spPr>
        <a:xfrm>
          <a:off x="0" y="3381119"/>
          <a:ext cx="6693941" cy="540776"/>
        </a:xfrm>
        <a:prstGeom prst="roundRect">
          <a:avLst>
            <a:gd name="adj" fmla="val 10000"/>
          </a:avLst>
        </a:prstGeom>
        <a:solidFill>
          <a:schemeClr val="accent2">
            <a:hueOff val="0"/>
            <a:satOff val="0"/>
            <a:lumOff val="0"/>
            <a:alphaOff val="0"/>
          </a:schemeClr>
        </a:solidFill>
        <a:ln>
          <a:noFill/>
        </a:ln>
        <a:effectLst/>
        <a:scene3d>
          <a:camera prst="orthographicFront"/>
          <a:lightRig rig="chilly" dir="t"/>
        </a:scene3d>
        <a:sp3d z="-12700" extrusionH="1700" prstMaterial="translucentPowder">
          <a:bevelT w="25400" h="6350" prst="softRound"/>
          <a:bevelB w="0" h="0" prst="convex"/>
        </a:sp3d>
      </dsp:spPr>
      <dsp:style>
        <a:lnRef idx="0">
          <a:scrgbClr r="0" g="0" b="0"/>
        </a:lnRef>
        <a:fillRef idx="1">
          <a:scrgbClr r="0" g="0" b="0"/>
        </a:fillRef>
        <a:effectRef idx="0">
          <a:scrgbClr r="0" g="0" b="0"/>
        </a:effectRef>
        <a:fontRef idx="minor"/>
      </dsp:style>
    </dsp:sp>
    <dsp:sp modelId="{1BD9ADA1-CFAE-5E41-BB70-8F0A669076C0}">
      <dsp:nvSpPr>
        <dsp:cNvPr id="0" name=""/>
        <dsp:cNvSpPr/>
      </dsp:nvSpPr>
      <dsp:spPr>
        <a:xfrm>
          <a:off x="103143" y="3436787"/>
          <a:ext cx="418310" cy="429439"/>
        </a:xfrm>
        <a:prstGeom prst="rect">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t="-7000" b="-7000"/>
          </a:stretch>
        </a:blip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872D72BE-AB3E-8243-A0AF-7F6CA5F95D28}">
      <dsp:nvSpPr>
        <dsp:cNvPr id="0" name=""/>
        <dsp:cNvSpPr/>
      </dsp:nvSpPr>
      <dsp:spPr>
        <a:xfrm>
          <a:off x="624596" y="3381119"/>
          <a:ext cx="6069344" cy="5407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232" tIns="57232" rIns="57232" bIns="57232" numCol="1" spcCol="1270" anchor="ctr" anchorCtr="0">
          <a:noAutofit/>
        </a:bodyPr>
        <a:lstStyle/>
        <a:p>
          <a:pPr marL="0" lvl="0" indent="0" algn="l" defTabSz="844550">
            <a:lnSpc>
              <a:spcPct val="100000"/>
            </a:lnSpc>
            <a:spcBef>
              <a:spcPct val="0"/>
            </a:spcBef>
            <a:spcAft>
              <a:spcPct val="35000"/>
            </a:spcAft>
            <a:buNone/>
          </a:pPr>
          <a:r>
            <a:rPr lang="fr-FR" sz="1900" kern="1200" dirty="0"/>
            <a:t>Conclusion </a:t>
          </a:r>
        </a:p>
      </dsp:txBody>
      <dsp:txXfrm>
        <a:off x="624596" y="3381119"/>
        <a:ext cx="6069344" cy="540776"/>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DE6C8-AB1D-4204-BC9C-3366B0BF0435}"/>
              </a:ext>
            </a:extLst>
          </p:cNvPr>
          <p:cNvSpPr>
            <a:spLocks noGrp="1"/>
          </p:cNvSpPr>
          <p:nvPr>
            <p:ph type="ctrTitle"/>
          </p:nvPr>
        </p:nvSpPr>
        <p:spPr>
          <a:xfrm>
            <a:off x="678426" y="889820"/>
            <a:ext cx="9989574" cy="3598606"/>
          </a:xfrm>
        </p:spPr>
        <p:txBody>
          <a:bodyPr anchor="t">
            <a:normAutofit/>
          </a:bodyPr>
          <a:lstStyle>
            <a:lvl1pPr algn="l">
              <a:defRPr sz="5400"/>
            </a:lvl1pPr>
          </a:lstStyle>
          <a:p>
            <a:r>
              <a:rPr lang="en-US" dirty="0"/>
              <a:t>Click to edit Master title style</a:t>
            </a:r>
          </a:p>
        </p:txBody>
      </p:sp>
      <p:sp>
        <p:nvSpPr>
          <p:cNvPr id="3" name="Subtitle 2">
            <a:extLst>
              <a:ext uri="{FF2B5EF4-FFF2-40B4-BE49-F238E27FC236}">
                <a16:creationId xmlns:a16="http://schemas.microsoft.com/office/drawing/2014/main" id="{7A7B9009-EE50-4EE5-B6EB-CD6EC83D3FA3}"/>
              </a:ext>
            </a:extLst>
          </p:cNvPr>
          <p:cNvSpPr>
            <a:spLocks noGrp="1"/>
          </p:cNvSpPr>
          <p:nvPr>
            <p:ph type="subTitle" idx="1"/>
          </p:nvPr>
        </p:nvSpPr>
        <p:spPr>
          <a:xfrm>
            <a:off x="678426" y="4488426"/>
            <a:ext cx="6991776" cy="1302774"/>
          </a:xfrm>
        </p:spPr>
        <p:txBody>
          <a:bodyPr anchor="b">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99C8667E-058A-436F-B8EA-5B3A99D43D09}"/>
              </a:ext>
            </a:extLst>
          </p:cNvPr>
          <p:cNvSpPr>
            <a:spLocks noGrp="1"/>
          </p:cNvSpPr>
          <p:nvPr>
            <p:ph type="dt" sz="half" idx="10"/>
          </p:nvPr>
        </p:nvSpPr>
        <p:spPr/>
        <p:txBody>
          <a:bodyPr/>
          <a:lstStyle/>
          <a:p>
            <a:fld id="{2F3E8B1C-86EF-43CF-8304-249481088644}" type="datetimeFigureOut">
              <a:rPr lang="en-US" smtClean="0"/>
              <a:t>10/11/23</a:t>
            </a:fld>
            <a:endParaRPr lang="en-US"/>
          </a:p>
        </p:txBody>
      </p:sp>
      <p:sp>
        <p:nvSpPr>
          <p:cNvPr id="5" name="Footer Placeholder 4">
            <a:extLst>
              <a:ext uri="{FF2B5EF4-FFF2-40B4-BE49-F238E27FC236}">
                <a16:creationId xmlns:a16="http://schemas.microsoft.com/office/drawing/2014/main" id="{52680305-1AD7-482D-BFFD-6CDB83AB39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5762A1-52E9-402D-B65E-DF193E44CE83}"/>
              </a:ext>
            </a:extLst>
          </p:cNvPr>
          <p:cNvSpPr>
            <a:spLocks noGrp="1"/>
          </p:cNvSpPr>
          <p:nvPr>
            <p:ph type="sldNum" sz="quarter" idx="12"/>
          </p:nvPr>
        </p:nvSpPr>
        <p:spPr/>
        <p:txBody>
          <a:bodyPr/>
          <a:lstStyle/>
          <a:p>
            <a:fld id="{C3DB2ADC-AF19-4574-8C10-79B5B04FCA27}" type="slidenum">
              <a:rPr lang="en-US" smtClean="0"/>
              <a:t>‹N°›</a:t>
            </a:fld>
            <a:endParaRPr lang="en-US"/>
          </a:p>
        </p:txBody>
      </p:sp>
    </p:spTree>
    <p:extLst>
      <p:ext uri="{BB962C8B-B14F-4D97-AF65-F5344CB8AC3E}">
        <p14:creationId xmlns:p14="http://schemas.microsoft.com/office/powerpoint/2010/main" val="41040327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359C1-C098-4BF4-A55D-782F4E606B8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343C7E-1E8B-4D38-9B81-1AA2A8978E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A70B00-53AE-4D3F-91BE-A8D789ED9864}"/>
              </a:ext>
            </a:extLst>
          </p:cNvPr>
          <p:cNvSpPr>
            <a:spLocks noGrp="1"/>
          </p:cNvSpPr>
          <p:nvPr>
            <p:ph type="dt" sz="half" idx="10"/>
          </p:nvPr>
        </p:nvSpPr>
        <p:spPr/>
        <p:txBody>
          <a:bodyPr/>
          <a:lstStyle/>
          <a:p>
            <a:fld id="{2F3E8B1C-86EF-43CF-8304-249481088644}" type="datetimeFigureOut">
              <a:rPr lang="en-US" smtClean="0"/>
              <a:t>10/11/23</a:t>
            </a:fld>
            <a:endParaRPr lang="en-US"/>
          </a:p>
        </p:txBody>
      </p:sp>
      <p:sp>
        <p:nvSpPr>
          <p:cNvPr id="5" name="Footer Placeholder 4">
            <a:extLst>
              <a:ext uri="{FF2B5EF4-FFF2-40B4-BE49-F238E27FC236}">
                <a16:creationId xmlns:a16="http://schemas.microsoft.com/office/drawing/2014/main" id="{06647FC7-8124-4F70-A849-B6BCC5189C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7CEBE4-50DC-47DB-B699-CCC024336C9F}"/>
              </a:ext>
            </a:extLst>
          </p:cNvPr>
          <p:cNvSpPr>
            <a:spLocks noGrp="1"/>
          </p:cNvSpPr>
          <p:nvPr>
            <p:ph type="sldNum" sz="quarter" idx="12"/>
          </p:nvPr>
        </p:nvSpPr>
        <p:spPr/>
        <p:txBody>
          <a:bodyPr/>
          <a:lstStyle/>
          <a:p>
            <a:fld id="{C3DB2ADC-AF19-4574-8C10-79B5B04FCA27}" type="slidenum">
              <a:rPr lang="en-US" smtClean="0"/>
              <a:t>‹N°›</a:t>
            </a:fld>
            <a:endParaRPr lang="en-US"/>
          </a:p>
        </p:txBody>
      </p:sp>
    </p:spTree>
    <p:extLst>
      <p:ext uri="{BB962C8B-B14F-4D97-AF65-F5344CB8AC3E}">
        <p14:creationId xmlns:p14="http://schemas.microsoft.com/office/powerpoint/2010/main" val="42724439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418279-D3B8-4C6A-AB74-9DE377771270}"/>
              </a:ext>
            </a:extLst>
          </p:cNvPr>
          <p:cNvSpPr>
            <a:spLocks noGrp="1"/>
          </p:cNvSpPr>
          <p:nvPr>
            <p:ph type="title" orient="vert"/>
          </p:nvPr>
        </p:nvSpPr>
        <p:spPr>
          <a:xfrm>
            <a:off x="9242322" y="997974"/>
            <a:ext cx="2349043" cy="4984956"/>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E28F733C-9309-4197-BACA-207CDC8935C9}"/>
              </a:ext>
            </a:extLst>
          </p:cNvPr>
          <p:cNvSpPr>
            <a:spLocks noGrp="1"/>
          </p:cNvSpPr>
          <p:nvPr>
            <p:ph type="body" orient="vert" idx="1"/>
          </p:nvPr>
        </p:nvSpPr>
        <p:spPr>
          <a:xfrm>
            <a:off x="838200" y="997973"/>
            <a:ext cx="8404122" cy="4984956"/>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6ACD4D0-5BE6-412D-B08B-5DFFD593513E}"/>
              </a:ext>
            </a:extLst>
          </p:cNvPr>
          <p:cNvSpPr>
            <a:spLocks noGrp="1"/>
          </p:cNvSpPr>
          <p:nvPr>
            <p:ph type="dt" sz="half" idx="10"/>
          </p:nvPr>
        </p:nvSpPr>
        <p:spPr/>
        <p:txBody>
          <a:bodyPr/>
          <a:lstStyle/>
          <a:p>
            <a:fld id="{2F3E8B1C-86EF-43CF-8304-249481088644}" type="datetimeFigureOut">
              <a:rPr lang="en-US" smtClean="0"/>
              <a:t>10/11/23</a:t>
            </a:fld>
            <a:endParaRPr lang="en-US"/>
          </a:p>
        </p:txBody>
      </p:sp>
      <p:sp>
        <p:nvSpPr>
          <p:cNvPr id="5" name="Footer Placeholder 4">
            <a:extLst>
              <a:ext uri="{FF2B5EF4-FFF2-40B4-BE49-F238E27FC236}">
                <a16:creationId xmlns:a16="http://schemas.microsoft.com/office/drawing/2014/main" id="{55021651-B786-4A39-A10F-F5231D0A2C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504D2D-9379-40DE-9F45-3004BE54F16B}"/>
              </a:ext>
            </a:extLst>
          </p:cNvPr>
          <p:cNvSpPr>
            <a:spLocks noGrp="1"/>
          </p:cNvSpPr>
          <p:nvPr>
            <p:ph type="sldNum" sz="quarter" idx="12"/>
          </p:nvPr>
        </p:nvSpPr>
        <p:spPr/>
        <p:txBody>
          <a:bodyPr/>
          <a:lstStyle/>
          <a:p>
            <a:fld id="{C3DB2ADC-AF19-4574-8C10-79B5B04FCA27}" type="slidenum">
              <a:rPr lang="en-US" smtClean="0"/>
              <a:t>‹N°›</a:t>
            </a:fld>
            <a:endParaRPr lang="en-US"/>
          </a:p>
        </p:txBody>
      </p:sp>
    </p:spTree>
    <p:extLst>
      <p:ext uri="{BB962C8B-B14F-4D97-AF65-F5344CB8AC3E}">
        <p14:creationId xmlns:p14="http://schemas.microsoft.com/office/powerpoint/2010/main" val="16968312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87CA6-BFD9-4CB1-8892-F6B062E824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CDA8C3-9C0C-4E52-9A62-E4DB159E6B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C3EC35-E02F-41FF-9232-F90692A902FC}"/>
              </a:ext>
            </a:extLst>
          </p:cNvPr>
          <p:cNvSpPr>
            <a:spLocks noGrp="1"/>
          </p:cNvSpPr>
          <p:nvPr>
            <p:ph type="dt" sz="half" idx="10"/>
          </p:nvPr>
        </p:nvSpPr>
        <p:spPr/>
        <p:txBody>
          <a:bodyPr/>
          <a:lstStyle/>
          <a:p>
            <a:fld id="{2F3E8B1C-86EF-43CF-8304-249481088644}" type="datetimeFigureOut">
              <a:rPr lang="en-US" smtClean="0"/>
              <a:t>10/11/23</a:t>
            </a:fld>
            <a:endParaRPr lang="en-US"/>
          </a:p>
        </p:txBody>
      </p:sp>
      <p:sp>
        <p:nvSpPr>
          <p:cNvPr id="5" name="Footer Placeholder 4">
            <a:extLst>
              <a:ext uri="{FF2B5EF4-FFF2-40B4-BE49-F238E27FC236}">
                <a16:creationId xmlns:a16="http://schemas.microsoft.com/office/drawing/2014/main" id="{39D13D38-5DF1-443B-8A12-71E834FDC6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5E644A-4A37-4757-9809-5B035E2874E6}"/>
              </a:ext>
            </a:extLst>
          </p:cNvPr>
          <p:cNvSpPr>
            <a:spLocks noGrp="1"/>
          </p:cNvSpPr>
          <p:nvPr>
            <p:ph type="sldNum" sz="quarter" idx="12"/>
          </p:nvPr>
        </p:nvSpPr>
        <p:spPr/>
        <p:txBody>
          <a:bodyPr/>
          <a:lstStyle/>
          <a:p>
            <a:fld id="{C3DB2ADC-AF19-4574-8C10-79B5B04FCA27}" type="slidenum">
              <a:rPr lang="en-US" smtClean="0"/>
              <a:t>‹N°›</a:t>
            </a:fld>
            <a:endParaRPr lang="en-US"/>
          </a:p>
        </p:txBody>
      </p:sp>
    </p:spTree>
    <p:extLst>
      <p:ext uri="{BB962C8B-B14F-4D97-AF65-F5344CB8AC3E}">
        <p14:creationId xmlns:p14="http://schemas.microsoft.com/office/powerpoint/2010/main" val="37821308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6578B-CD85-4BF1-A729-E8E8079B595F}"/>
              </a:ext>
            </a:extLst>
          </p:cNvPr>
          <p:cNvSpPr>
            <a:spLocks noGrp="1"/>
          </p:cNvSpPr>
          <p:nvPr>
            <p:ph type="title"/>
          </p:nvPr>
        </p:nvSpPr>
        <p:spPr>
          <a:xfrm>
            <a:off x="715383" y="1709738"/>
            <a:ext cx="10632067"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A58448C1-C13F-4826-8347-EEB00A6643D6}"/>
              </a:ext>
            </a:extLst>
          </p:cNvPr>
          <p:cNvSpPr>
            <a:spLocks noGrp="1"/>
          </p:cNvSpPr>
          <p:nvPr>
            <p:ph type="body" idx="1"/>
          </p:nvPr>
        </p:nvSpPr>
        <p:spPr>
          <a:xfrm>
            <a:off x="715383" y="4589463"/>
            <a:ext cx="10632067"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06546A-957F-4C4D-9744-1177AD258E10}"/>
              </a:ext>
            </a:extLst>
          </p:cNvPr>
          <p:cNvSpPr>
            <a:spLocks noGrp="1"/>
          </p:cNvSpPr>
          <p:nvPr>
            <p:ph type="dt" sz="half" idx="10"/>
          </p:nvPr>
        </p:nvSpPr>
        <p:spPr/>
        <p:txBody>
          <a:bodyPr/>
          <a:lstStyle/>
          <a:p>
            <a:fld id="{2F3E8B1C-86EF-43CF-8304-249481088644}" type="datetimeFigureOut">
              <a:rPr lang="en-US" smtClean="0"/>
              <a:t>10/11/23</a:t>
            </a:fld>
            <a:endParaRPr lang="en-US"/>
          </a:p>
        </p:txBody>
      </p:sp>
      <p:sp>
        <p:nvSpPr>
          <p:cNvPr id="5" name="Footer Placeholder 4">
            <a:extLst>
              <a:ext uri="{FF2B5EF4-FFF2-40B4-BE49-F238E27FC236}">
                <a16:creationId xmlns:a16="http://schemas.microsoft.com/office/drawing/2014/main" id="{B1DB149C-CC63-4E3A-A83D-EF637EB519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B94775-7982-41EC-B584-D51224D38F77}"/>
              </a:ext>
            </a:extLst>
          </p:cNvPr>
          <p:cNvSpPr>
            <a:spLocks noGrp="1"/>
          </p:cNvSpPr>
          <p:nvPr>
            <p:ph type="sldNum" sz="quarter" idx="12"/>
          </p:nvPr>
        </p:nvSpPr>
        <p:spPr/>
        <p:txBody>
          <a:bodyPr/>
          <a:lstStyle/>
          <a:p>
            <a:fld id="{C3DB2ADC-AF19-4574-8C10-79B5B04FCA27}" type="slidenum">
              <a:rPr lang="en-US" smtClean="0"/>
              <a:t>‹N°›</a:t>
            </a:fld>
            <a:endParaRPr lang="en-US"/>
          </a:p>
        </p:txBody>
      </p:sp>
    </p:spTree>
    <p:extLst>
      <p:ext uri="{BB962C8B-B14F-4D97-AF65-F5344CB8AC3E}">
        <p14:creationId xmlns:p14="http://schemas.microsoft.com/office/powerpoint/2010/main" val="12516127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E4BD8-507D-48E4-A624-F16A741C3609}"/>
              </a:ext>
            </a:extLst>
          </p:cNvPr>
          <p:cNvSpPr>
            <a:spLocks noGrp="1"/>
          </p:cNvSpPr>
          <p:nvPr>
            <p:ph type="title"/>
          </p:nvPr>
        </p:nvSpPr>
        <p:spPr>
          <a:xfrm>
            <a:off x="700635" y="922096"/>
            <a:ext cx="10691265" cy="1127930"/>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810A07E4-3A39-457C-A059-7DFB6039D947}"/>
              </a:ext>
            </a:extLst>
          </p:cNvPr>
          <p:cNvSpPr>
            <a:spLocks noGrp="1"/>
          </p:cNvSpPr>
          <p:nvPr>
            <p:ph sz="half" idx="1"/>
          </p:nvPr>
        </p:nvSpPr>
        <p:spPr>
          <a:xfrm>
            <a:off x="715383" y="2128684"/>
            <a:ext cx="5304417" cy="384441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B141E17-47CE-4A78-B0FA-0E9786DA67C5}"/>
              </a:ext>
            </a:extLst>
          </p:cNvPr>
          <p:cNvSpPr>
            <a:spLocks noGrp="1"/>
          </p:cNvSpPr>
          <p:nvPr>
            <p:ph sz="half" idx="2"/>
          </p:nvPr>
        </p:nvSpPr>
        <p:spPr>
          <a:xfrm>
            <a:off x="6172200" y="2128684"/>
            <a:ext cx="5219700" cy="384441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F02C13-D3ED-4044-9716-F29D79A184C9}"/>
              </a:ext>
            </a:extLst>
          </p:cNvPr>
          <p:cNvSpPr>
            <a:spLocks noGrp="1"/>
          </p:cNvSpPr>
          <p:nvPr>
            <p:ph type="dt" sz="half" idx="10"/>
          </p:nvPr>
        </p:nvSpPr>
        <p:spPr/>
        <p:txBody>
          <a:bodyPr/>
          <a:lstStyle/>
          <a:p>
            <a:fld id="{2F3E8B1C-86EF-43CF-8304-249481088644}" type="datetimeFigureOut">
              <a:rPr lang="en-US" smtClean="0"/>
              <a:t>10/11/23</a:t>
            </a:fld>
            <a:endParaRPr lang="en-US"/>
          </a:p>
        </p:txBody>
      </p:sp>
      <p:sp>
        <p:nvSpPr>
          <p:cNvPr id="6" name="Footer Placeholder 5">
            <a:extLst>
              <a:ext uri="{FF2B5EF4-FFF2-40B4-BE49-F238E27FC236}">
                <a16:creationId xmlns:a16="http://schemas.microsoft.com/office/drawing/2014/main" id="{8AF334AD-FB29-4355-B5CF-85E61B4F34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5AA154-790C-4774-9C21-8C543E733F26}"/>
              </a:ext>
            </a:extLst>
          </p:cNvPr>
          <p:cNvSpPr>
            <a:spLocks noGrp="1"/>
          </p:cNvSpPr>
          <p:nvPr>
            <p:ph type="sldNum" sz="quarter" idx="12"/>
          </p:nvPr>
        </p:nvSpPr>
        <p:spPr/>
        <p:txBody>
          <a:bodyPr/>
          <a:lstStyle/>
          <a:p>
            <a:fld id="{C3DB2ADC-AF19-4574-8C10-79B5B04FCA27}" type="slidenum">
              <a:rPr lang="en-US" smtClean="0"/>
              <a:t>‹N°›</a:t>
            </a:fld>
            <a:endParaRPr lang="en-US"/>
          </a:p>
        </p:txBody>
      </p:sp>
    </p:spTree>
    <p:extLst>
      <p:ext uri="{BB962C8B-B14F-4D97-AF65-F5344CB8AC3E}">
        <p14:creationId xmlns:p14="http://schemas.microsoft.com/office/powerpoint/2010/main" val="22412203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7DD35-7673-4F88-86B0-634883B5E345}"/>
              </a:ext>
            </a:extLst>
          </p:cNvPr>
          <p:cNvSpPr>
            <a:spLocks noGrp="1"/>
          </p:cNvSpPr>
          <p:nvPr>
            <p:ph type="title"/>
          </p:nvPr>
        </p:nvSpPr>
        <p:spPr>
          <a:xfrm>
            <a:off x="685887" y="929148"/>
            <a:ext cx="10640005" cy="761540"/>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5EC820D7-3E0B-47C6-A583-C4C839C5AF03}"/>
              </a:ext>
            </a:extLst>
          </p:cNvPr>
          <p:cNvSpPr>
            <a:spLocks noGrp="1"/>
          </p:cNvSpPr>
          <p:nvPr>
            <p:ph type="body" idx="1"/>
          </p:nvPr>
        </p:nvSpPr>
        <p:spPr>
          <a:xfrm>
            <a:off x="715384" y="1681163"/>
            <a:ext cx="5282192"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6A839A7B-97D5-400F-B802-A0FF28FE9F15}"/>
              </a:ext>
            </a:extLst>
          </p:cNvPr>
          <p:cNvSpPr>
            <a:spLocks noGrp="1"/>
          </p:cNvSpPr>
          <p:nvPr>
            <p:ph sz="half" idx="2"/>
          </p:nvPr>
        </p:nvSpPr>
        <p:spPr>
          <a:xfrm>
            <a:off x="715384" y="2505075"/>
            <a:ext cx="5282192" cy="342377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C2E0ECA2-DBF1-4681-9DFA-93AFD1B371DB}"/>
              </a:ext>
            </a:extLst>
          </p:cNvPr>
          <p:cNvSpPr>
            <a:spLocks noGrp="1"/>
          </p:cNvSpPr>
          <p:nvPr>
            <p:ph type="body" sz="quarter" idx="3"/>
          </p:nvPr>
        </p:nvSpPr>
        <p:spPr>
          <a:xfrm>
            <a:off x="6172200" y="1681163"/>
            <a:ext cx="5183188"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390EBBBB-517F-4ED7-9E51-CF0F7590B4D4}"/>
              </a:ext>
            </a:extLst>
          </p:cNvPr>
          <p:cNvSpPr>
            <a:spLocks noGrp="1"/>
          </p:cNvSpPr>
          <p:nvPr>
            <p:ph sz="quarter" idx="4"/>
          </p:nvPr>
        </p:nvSpPr>
        <p:spPr>
          <a:xfrm>
            <a:off x="6172200" y="2505075"/>
            <a:ext cx="5183188" cy="34237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11B5C7-1E37-478F-B4B0-C7202FFE41B9}"/>
              </a:ext>
            </a:extLst>
          </p:cNvPr>
          <p:cNvSpPr>
            <a:spLocks noGrp="1"/>
          </p:cNvSpPr>
          <p:nvPr>
            <p:ph type="dt" sz="half" idx="10"/>
          </p:nvPr>
        </p:nvSpPr>
        <p:spPr/>
        <p:txBody>
          <a:bodyPr/>
          <a:lstStyle/>
          <a:p>
            <a:fld id="{2F3E8B1C-86EF-43CF-8304-249481088644}" type="datetimeFigureOut">
              <a:rPr lang="en-US" smtClean="0"/>
              <a:t>10/11/23</a:t>
            </a:fld>
            <a:endParaRPr lang="en-US"/>
          </a:p>
        </p:txBody>
      </p:sp>
      <p:sp>
        <p:nvSpPr>
          <p:cNvPr id="8" name="Footer Placeholder 7">
            <a:extLst>
              <a:ext uri="{FF2B5EF4-FFF2-40B4-BE49-F238E27FC236}">
                <a16:creationId xmlns:a16="http://schemas.microsoft.com/office/drawing/2014/main" id="{9153F7EF-507C-4CB3-86C5-8B34FFFC1D8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8E3DEA6-E4EB-4C2A-8B4F-55EC965B6219}"/>
              </a:ext>
            </a:extLst>
          </p:cNvPr>
          <p:cNvSpPr>
            <a:spLocks noGrp="1"/>
          </p:cNvSpPr>
          <p:nvPr>
            <p:ph type="sldNum" sz="quarter" idx="12"/>
          </p:nvPr>
        </p:nvSpPr>
        <p:spPr/>
        <p:txBody>
          <a:bodyPr/>
          <a:lstStyle/>
          <a:p>
            <a:fld id="{C3DB2ADC-AF19-4574-8C10-79B5B04FCA27}" type="slidenum">
              <a:rPr lang="en-US" smtClean="0"/>
              <a:t>‹N°›</a:t>
            </a:fld>
            <a:endParaRPr lang="en-US"/>
          </a:p>
        </p:txBody>
      </p:sp>
    </p:spTree>
    <p:extLst>
      <p:ext uri="{BB962C8B-B14F-4D97-AF65-F5344CB8AC3E}">
        <p14:creationId xmlns:p14="http://schemas.microsoft.com/office/powerpoint/2010/main" val="16933374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32964-A933-4B98-A141-A4B316DAFA9F}"/>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5D684C9D-23DA-42B0-9DD3-7592F72E8DC9}"/>
              </a:ext>
            </a:extLst>
          </p:cNvPr>
          <p:cNvSpPr>
            <a:spLocks noGrp="1"/>
          </p:cNvSpPr>
          <p:nvPr>
            <p:ph type="dt" sz="half" idx="10"/>
          </p:nvPr>
        </p:nvSpPr>
        <p:spPr/>
        <p:txBody>
          <a:bodyPr/>
          <a:lstStyle/>
          <a:p>
            <a:fld id="{2F3E8B1C-86EF-43CF-8304-249481088644}" type="datetimeFigureOut">
              <a:rPr lang="en-US" smtClean="0"/>
              <a:t>10/11/23</a:t>
            </a:fld>
            <a:endParaRPr lang="en-US"/>
          </a:p>
        </p:txBody>
      </p:sp>
      <p:sp>
        <p:nvSpPr>
          <p:cNvPr id="4" name="Footer Placeholder 3">
            <a:extLst>
              <a:ext uri="{FF2B5EF4-FFF2-40B4-BE49-F238E27FC236}">
                <a16:creationId xmlns:a16="http://schemas.microsoft.com/office/drawing/2014/main" id="{68BF8F05-876F-49D8-AE30-5BB2A91ECD5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53D20DA-9260-4577-BB51-789570A243AF}"/>
              </a:ext>
            </a:extLst>
          </p:cNvPr>
          <p:cNvSpPr>
            <a:spLocks noGrp="1"/>
          </p:cNvSpPr>
          <p:nvPr>
            <p:ph type="sldNum" sz="quarter" idx="12"/>
          </p:nvPr>
        </p:nvSpPr>
        <p:spPr/>
        <p:txBody>
          <a:bodyPr/>
          <a:lstStyle/>
          <a:p>
            <a:fld id="{C3DB2ADC-AF19-4574-8C10-79B5B04FCA27}" type="slidenum">
              <a:rPr lang="en-US" smtClean="0"/>
              <a:t>‹N°›</a:t>
            </a:fld>
            <a:endParaRPr lang="en-US"/>
          </a:p>
        </p:txBody>
      </p:sp>
    </p:spTree>
    <p:extLst>
      <p:ext uri="{BB962C8B-B14F-4D97-AF65-F5344CB8AC3E}">
        <p14:creationId xmlns:p14="http://schemas.microsoft.com/office/powerpoint/2010/main" val="41908053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2C1F24-E0A1-45A7-8EF5-92CD9799341C}"/>
              </a:ext>
            </a:extLst>
          </p:cNvPr>
          <p:cNvSpPr>
            <a:spLocks noGrp="1"/>
          </p:cNvSpPr>
          <p:nvPr>
            <p:ph type="dt" sz="half" idx="10"/>
          </p:nvPr>
        </p:nvSpPr>
        <p:spPr/>
        <p:txBody>
          <a:bodyPr/>
          <a:lstStyle/>
          <a:p>
            <a:fld id="{2F3E8B1C-86EF-43CF-8304-249481088644}" type="datetimeFigureOut">
              <a:rPr lang="en-US" smtClean="0"/>
              <a:t>10/11/23</a:t>
            </a:fld>
            <a:endParaRPr lang="en-US"/>
          </a:p>
        </p:txBody>
      </p:sp>
      <p:sp>
        <p:nvSpPr>
          <p:cNvPr id="3" name="Footer Placeholder 2">
            <a:extLst>
              <a:ext uri="{FF2B5EF4-FFF2-40B4-BE49-F238E27FC236}">
                <a16:creationId xmlns:a16="http://schemas.microsoft.com/office/drawing/2014/main" id="{3E021C19-210E-46B0-9036-5D8AECC926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A880FEF-487E-44DF-8615-DF2210419602}"/>
              </a:ext>
            </a:extLst>
          </p:cNvPr>
          <p:cNvSpPr>
            <a:spLocks noGrp="1"/>
          </p:cNvSpPr>
          <p:nvPr>
            <p:ph type="sldNum" sz="quarter" idx="12"/>
          </p:nvPr>
        </p:nvSpPr>
        <p:spPr/>
        <p:txBody>
          <a:bodyPr/>
          <a:lstStyle/>
          <a:p>
            <a:fld id="{C3DB2ADC-AF19-4574-8C10-79B5B04FCA27}" type="slidenum">
              <a:rPr lang="en-US" smtClean="0"/>
              <a:t>‹N°›</a:t>
            </a:fld>
            <a:endParaRPr lang="en-US"/>
          </a:p>
        </p:txBody>
      </p:sp>
    </p:spTree>
    <p:extLst>
      <p:ext uri="{BB962C8B-B14F-4D97-AF65-F5344CB8AC3E}">
        <p14:creationId xmlns:p14="http://schemas.microsoft.com/office/powerpoint/2010/main" val="31763414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568EE-74C8-43A6-90BC-2DDD965CF64A}"/>
              </a:ext>
            </a:extLst>
          </p:cNvPr>
          <p:cNvSpPr>
            <a:spLocks noGrp="1"/>
          </p:cNvSpPr>
          <p:nvPr>
            <p:ph type="title"/>
          </p:nvPr>
        </p:nvSpPr>
        <p:spPr>
          <a:xfrm>
            <a:off x="678426" y="781665"/>
            <a:ext cx="4093599" cy="1223452"/>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971C35AC-CAE3-48CF-A3E4-A075C9FDD7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2D9D03EA-5FAD-4609-A2B8-624E426847E3}"/>
              </a:ext>
            </a:extLst>
          </p:cNvPr>
          <p:cNvSpPr>
            <a:spLocks noGrp="1"/>
          </p:cNvSpPr>
          <p:nvPr>
            <p:ph type="body" sz="half" idx="2"/>
          </p:nvPr>
        </p:nvSpPr>
        <p:spPr>
          <a:xfrm>
            <a:off x="688258" y="2315497"/>
            <a:ext cx="4093599" cy="35534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0B58D2EA-2191-4216-B64D-067BDFE12375}"/>
              </a:ext>
            </a:extLst>
          </p:cNvPr>
          <p:cNvSpPr>
            <a:spLocks noGrp="1"/>
          </p:cNvSpPr>
          <p:nvPr>
            <p:ph type="dt" sz="half" idx="10"/>
          </p:nvPr>
        </p:nvSpPr>
        <p:spPr/>
        <p:txBody>
          <a:bodyPr/>
          <a:lstStyle/>
          <a:p>
            <a:fld id="{2F3E8B1C-86EF-43CF-8304-249481088644}" type="datetimeFigureOut">
              <a:rPr lang="en-US" smtClean="0"/>
              <a:t>10/11/23</a:t>
            </a:fld>
            <a:endParaRPr lang="en-US"/>
          </a:p>
        </p:txBody>
      </p:sp>
      <p:sp>
        <p:nvSpPr>
          <p:cNvPr id="6" name="Footer Placeholder 5">
            <a:extLst>
              <a:ext uri="{FF2B5EF4-FFF2-40B4-BE49-F238E27FC236}">
                <a16:creationId xmlns:a16="http://schemas.microsoft.com/office/drawing/2014/main" id="{78042128-DAB4-481C-BEE6-3523E8E88B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50E382-C500-4A4C-A7C6-43860383AB91}"/>
              </a:ext>
            </a:extLst>
          </p:cNvPr>
          <p:cNvSpPr>
            <a:spLocks noGrp="1"/>
          </p:cNvSpPr>
          <p:nvPr>
            <p:ph type="sldNum" sz="quarter" idx="12"/>
          </p:nvPr>
        </p:nvSpPr>
        <p:spPr/>
        <p:txBody>
          <a:bodyPr/>
          <a:lstStyle/>
          <a:p>
            <a:fld id="{C3DB2ADC-AF19-4574-8C10-79B5B04FCA27}" type="slidenum">
              <a:rPr lang="en-US" smtClean="0"/>
              <a:t>‹N°›</a:t>
            </a:fld>
            <a:endParaRPr lang="en-US"/>
          </a:p>
        </p:txBody>
      </p:sp>
    </p:spTree>
    <p:extLst>
      <p:ext uri="{BB962C8B-B14F-4D97-AF65-F5344CB8AC3E}">
        <p14:creationId xmlns:p14="http://schemas.microsoft.com/office/powerpoint/2010/main" val="9379284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FE98B-EACF-4251-A8AF-0D9EDD17C664}"/>
              </a:ext>
            </a:extLst>
          </p:cNvPr>
          <p:cNvSpPr>
            <a:spLocks noGrp="1"/>
          </p:cNvSpPr>
          <p:nvPr>
            <p:ph type="title"/>
          </p:nvPr>
        </p:nvSpPr>
        <p:spPr>
          <a:xfrm>
            <a:off x="683342" y="1066800"/>
            <a:ext cx="4103431" cy="1317523"/>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3905F473-761A-4002-AF70-9FF878D0139E}"/>
              </a:ext>
            </a:extLst>
          </p:cNvPr>
          <p:cNvSpPr>
            <a:spLocks noGrp="1"/>
          </p:cNvSpPr>
          <p:nvPr>
            <p:ph type="pic" idx="1"/>
          </p:nvPr>
        </p:nvSpPr>
        <p:spPr>
          <a:xfrm>
            <a:off x="5183188" y="1066800"/>
            <a:ext cx="6172200" cy="4794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FA0C2E6A-F834-4540-BB00-E13CB45DC362}"/>
              </a:ext>
            </a:extLst>
          </p:cNvPr>
          <p:cNvSpPr>
            <a:spLocks noGrp="1"/>
          </p:cNvSpPr>
          <p:nvPr>
            <p:ph type="body" sz="half" idx="2"/>
          </p:nvPr>
        </p:nvSpPr>
        <p:spPr>
          <a:xfrm>
            <a:off x="683342" y="2552700"/>
            <a:ext cx="4103431" cy="33162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F0C38EAB-AD63-415C-B263-BA1D8FBE3CB0}"/>
              </a:ext>
            </a:extLst>
          </p:cNvPr>
          <p:cNvSpPr>
            <a:spLocks noGrp="1"/>
          </p:cNvSpPr>
          <p:nvPr>
            <p:ph type="dt" sz="half" idx="10"/>
          </p:nvPr>
        </p:nvSpPr>
        <p:spPr/>
        <p:txBody>
          <a:bodyPr/>
          <a:lstStyle/>
          <a:p>
            <a:fld id="{2F3E8B1C-86EF-43CF-8304-249481088644}" type="datetimeFigureOut">
              <a:rPr lang="en-US" smtClean="0"/>
              <a:t>10/11/23</a:t>
            </a:fld>
            <a:endParaRPr lang="en-US"/>
          </a:p>
        </p:txBody>
      </p:sp>
      <p:sp>
        <p:nvSpPr>
          <p:cNvPr id="6" name="Footer Placeholder 5">
            <a:extLst>
              <a:ext uri="{FF2B5EF4-FFF2-40B4-BE49-F238E27FC236}">
                <a16:creationId xmlns:a16="http://schemas.microsoft.com/office/drawing/2014/main" id="{422E5541-B6DE-45E8-BCFE-0DFC4F5740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B78D45-289B-46AF-8CB9-E6150BEA17ED}"/>
              </a:ext>
            </a:extLst>
          </p:cNvPr>
          <p:cNvSpPr>
            <a:spLocks noGrp="1"/>
          </p:cNvSpPr>
          <p:nvPr>
            <p:ph type="sldNum" sz="quarter" idx="12"/>
          </p:nvPr>
        </p:nvSpPr>
        <p:spPr/>
        <p:txBody>
          <a:bodyPr/>
          <a:lstStyle/>
          <a:p>
            <a:fld id="{C3DB2ADC-AF19-4574-8C10-79B5B04FCA27}" type="slidenum">
              <a:rPr lang="en-US" smtClean="0"/>
              <a:t>‹N°›</a:t>
            </a:fld>
            <a:endParaRPr lang="en-US"/>
          </a:p>
        </p:txBody>
      </p:sp>
    </p:spTree>
    <p:extLst>
      <p:ext uri="{BB962C8B-B14F-4D97-AF65-F5344CB8AC3E}">
        <p14:creationId xmlns:p14="http://schemas.microsoft.com/office/powerpoint/2010/main" val="40864663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A362AC-B59F-4AC7-B279-57DDD5336BCA}"/>
              </a:ext>
            </a:extLst>
          </p:cNvPr>
          <p:cNvSpPr>
            <a:spLocks noGrp="1"/>
          </p:cNvSpPr>
          <p:nvPr>
            <p:ph type="title"/>
          </p:nvPr>
        </p:nvSpPr>
        <p:spPr>
          <a:xfrm>
            <a:off x="700635" y="922096"/>
            <a:ext cx="10691265" cy="137103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0E6042DB-75BD-4EC1-B6D9-8A72EF940CAA}"/>
              </a:ext>
            </a:extLst>
          </p:cNvPr>
          <p:cNvSpPr>
            <a:spLocks noGrp="1"/>
          </p:cNvSpPr>
          <p:nvPr>
            <p:ph type="body" idx="1"/>
          </p:nvPr>
        </p:nvSpPr>
        <p:spPr>
          <a:xfrm>
            <a:off x="700635" y="2293126"/>
            <a:ext cx="10691265" cy="363608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1DD1378-7C96-4079-B44C-3D86B4657596}"/>
              </a:ext>
            </a:extLst>
          </p:cNvPr>
          <p:cNvSpPr>
            <a:spLocks noGrp="1"/>
          </p:cNvSpPr>
          <p:nvPr>
            <p:ph type="dt" sz="half" idx="2"/>
          </p:nvPr>
        </p:nvSpPr>
        <p:spPr>
          <a:xfrm>
            <a:off x="8369448" y="6356350"/>
            <a:ext cx="2592594" cy="365125"/>
          </a:xfrm>
          <a:prstGeom prst="rect">
            <a:avLst/>
          </a:prstGeom>
        </p:spPr>
        <p:txBody>
          <a:bodyPr vert="horz" lIns="91440" tIns="45720" rIns="91440" bIns="45720" rtlCol="0" anchor="ctr"/>
          <a:lstStyle>
            <a:lvl1pPr algn="r">
              <a:defRPr sz="1050">
                <a:solidFill>
                  <a:schemeClr val="tx1"/>
                </a:solidFill>
                <a:latin typeface="+mj-lt"/>
              </a:defRPr>
            </a:lvl1pPr>
          </a:lstStyle>
          <a:p>
            <a:fld id="{2F3E8B1C-86EF-43CF-8304-249481088644}" type="datetimeFigureOut">
              <a:rPr lang="en-US" smtClean="0"/>
              <a:pPr/>
              <a:t>10/11/23</a:t>
            </a:fld>
            <a:endParaRPr lang="en-US" dirty="0"/>
          </a:p>
        </p:txBody>
      </p:sp>
      <p:sp>
        <p:nvSpPr>
          <p:cNvPr id="5" name="Footer Placeholder 4">
            <a:extLst>
              <a:ext uri="{FF2B5EF4-FFF2-40B4-BE49-F238E27FC236}">
                <a16:creationId xmlns:a16="http://schemas.microsoft.com/office/drawing/2014/main" id="{D19B6B78-577F-43F5-BAEE-BF72484C9850}"/>
              </a:ext>
            </a:extLst>
          </p:cNvPr>
          <p:cNvSpPr>
            <a:spLocks noGrp="1"/>
          </p:cNvSpPr>
          <p:nvPr>
            <p:ph type="ftr" sz="quarter" idx="3"/>
          </p:nvPr>
        </p:nvSpPr>
        <p:spPr>
          <a:xfrm>
            <a:off x="715383" y="6356350"/>
            <a:ext cx="4539727" cy="365125"/>
          </a:xfrm>
          <a:prstGeom prst="rect">
            <a:avLst/>
          </a:prstGeom>
        </p:spPr>
        <p:txBody>
          <a:bodyPr vert="horz" lIns="91440" tIns="45720" rIns="91440" bIns="45720" rtlCol="0" anchor="ctr"/>
          <a:lstStyle>
            <a:lvl1pPr algn="l">
              <a:defRPr sz="1050">
                <a:solidFill>
                  <a:schemeClr val="tx1"/>
                </a:solidFill>
                <a:latin typeface="+mj-lt"/>
              </a:defRPr>
            </a:lvl1pPr>
          </a:lstStyle>
          <a:p>
            <a:endParaRPr lang="en-US" dirty="0"/>
          </a:p>
        </p:txBody>
      </p:sp>
      <p:sp>
        <p:nvSpPr>
          <p:cNvPr id="6" name="Slide Number Placeholder 5">
            <a:extLst>
              <a:ext uri="{FF2B5EF4-FFF2-40B4-BE49-F238E27FC236}">
                <a16:creationId xmlns:a16="http://schemas.microsoft.com/office/drawing/2014/main" id="{A8CC75B8-AF8F-4D8A-9B3D-D1951A64BADB}"/>
              </a:ext>
            </a:extLst>
          </p:cNvPr>
          <p:cNvSpPr>
            <a:spLocks noGrp="1"/>
          </p:cNvSpPr>
          <p:nvPr>
            <p:ph type="sldNum" sz="quarter" idx="4"/>
          </p:nvPr>
        </p:nvSpPr>
        <p:spPr>
          <a:xfrm>
            <a:off x="10919012" y="6356350"/>
            <a:ext cx="672354" cy="365125"/>
          </a:xfrm>
          <a:prstGeom prst="rect">
            <a:avLst/>
          </a:prstGeom>
        </p:spPr>
        <p:txBody>
          <a:bodyPr vert="horz" lIns="91440" tIns="45720" rIns="91440" bIns="45720" rtlCol="0" anchor="ctr"/>
          <a:lstStyle>
            <a:lvl1pPr algn="r">
              <a:defRPr sz="1800">
                <a:solidFill>
                  <a:schemeClr val="tx1"/>
                </a:solidFill>
              </a:defRPr>
            </a:lvl1pPr>
          </a:lstStyle>
          <a:p>
            <a:fld id="{C3DB2ADC-AF19-4574-8C10-79B5B04FCA27}" type="slidenum">
              <a:rPr lang="en-US" smtClean="0"/>
              <a:pPr/>
              <a:t>‹N°›</a:t>
            </a:fld>
            <a:endParaRPr lang="en-US" dirty="0"/>
          </a:p>
        </p:txBody>
      </p:sp>
      <p:cxnSp>
        <p:nvCxnSpPr>
          <p:cNvPr id="7" name="Straight Connector 6">
            <a:extLst>
              <a:ext uri="{FF2B5EF4-FFF2-40B4-BE49-F238E27FC236}">
                <a16:creationId xmlns:a16="http://schemas.microsoft.com/office/drawing/2014/main" id="{F64F9B95-9045-48D2-B9F3-2927E98F54AA}"/>
              </a:ext>
            </a:extLst>
          </p:cNvPr>
          <p:cNvCxnSpPr>
            <a:cxnSpLocks/>
          </p:cNvCxnSpPr>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85AA86F-6A4D-4BCB-A045-D992CDC2959B}"/>
              </a:ext>
            </a:extLst>
          </p:cNvPr>
          <p:cNvCxnSpPr>
            <a:cxnSpLocks/>
          </p:cNvCxnSpPr>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7816244"/>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62" r:id="rId5"/>
    <p:sldLayoutId id="2147483663" r:id="rId6"/>
    <p:sldLayoutId id="2147483664" r:id="rId7"/>
    <p:sldLayoutId id="2147483665" r:id="rId8"/>
    <p:sldLayoutId id="2147483666" r:id="rId9"/>
    <p:sldLayoutId id="2147483667" r:id="rId10"/>
    <p:sldLayoutId id="2147483668" r:id="rId11"/>
  </p:sldLayoutIdLst>
  <p:txStyles>
    <p:title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4.gif"/></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sv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sv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6.sv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png"/><Relationship Id="rId7" Type="http://schemas.openxmlformats.org/officeDocument/2006/relationships/diagramColors" Target="../diagrams/colors1.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sv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3E93247-6229-44AB-A550-739E971E6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5D67320-FCFD-4931-AAF7-C6C853329C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A61931C5-C0CE-E774-87E2-A77D027BDAA0}"/>
              </a:ext>
            </a:extLst>
          </p:cNvPr>
          <p:cNvSpPr>
            <a:spLocks noGrp="1"/>
          </p:cNvSpPr>
          <p:nvPr>
            <p:ph type="ctrTitle"/>
          </p:nvPr>
        </p:nvSpPr>
        <p:spPr>
          <a:xfrm>
            <a:off x="685800" y="908651"/>
            <a:ext cx="3620882" cy="3640345"/>
          </a:xfrm>
        </p:spPr>
        <p:txBody>
          <a:bodyPr anchor="t">
            <a:normAutofit/>
          </a:bodyPr>
          <a:lstStyle/>
          <a:p>
            <a:r>
              <a:rPr lang="fr-FR" sz="4000" dirty="0">
                <a:solidFill>
                  <a:schemeClr val="bg1"/>
                </a:solidFill>
              </a:rPr>
              <a:t>La poule qui chante   </a:t>
            </a:r>
          </a:p>
        </p:txBody>
      </p:sp>
      <p:sp>
        <p:nvSpPr>
          <p:cNvPr id="3" name="Sous-titre 2">
            <a:extLst>
              <a:ext uri="{FF2B5EF4-FFF2-40B4-BE49-F238E27FC236}">
                <a16:creationId xmlns:a16="http://schemas.microsoft.com/office/drawing/2014/main" id="{F9917B45-E7EC-0483-2B8E-8A7FCD8DDBD3}"/>
              </a:ext>
            </a:extLst>
          </p:cNvPr>
          <p:cNvSpPr>
            <a:spLocks noGrp="1"/>
          </p:cNvSpPr>
          <p:nvPr>
            <p:ph type="subTitle" idx="1"/>
          </p:nvPr>
        </p:nvSpPr>
        <p:spPr>
          <a:xfrm>
            <a:off x="705933" y="4733745"/>
            <a:ext cx="3380437" cy="1016125"/>
          </a:xfrm>
        </p:spPr>
        <p:txBody>
          <a:bodyPr anchor="b">
            <a:normAutofit fontScale="70000" lnSpcReduction="20000"/>
          </a:bodyPr>
          <a:lstStyle/>
          <a:p>
            <a:r>
              <a:rPr lang="fr-FR" sz="1800" dirty="0">
                <a:solidFill>
                  <a:schemeClr val="bg1"/>
                </a:solidFill>
              </a:rPr>
              <a:t>Projet </a:t>
            </a:r>
            <a:r>
              <a:rPr lang="fr-FR" sz="1800" dirty="0" err="1">
                <a:solidFill>
                  <a:schemeClr val="bg1"/>
                </a:solidFill>
              </a:rPr>
              <a:t>openclassrooms</a:t>
            </a:r>
            <a:r>
              <a:rPr lang="fr-FR" sz="1800" dirty="0">
                <a:solidFill>
                  <a:schemeClr val="bg1"/>
                </a:solidFill>
              </a:rPr>
              <a:t> n°9</a:t>
            </a:r>
          </a:p>
          <a:p>
            <a:r>
              <a:rPr lang="fr-FR" sz="1600" b="1" i="0" u="none" strike="noStrike" dirty="0">
                <a:solidFill>
                  <a:schemeClr val="bg1"/>
                </a:solidFill>
                <a:effectLst/>
                <a:latin typeface="Inter"/>
              </a:rPr>
              <a:t>Produisez une étude de marché avec (R ou) Python</a:t>
            </a:r>
          </a:p>
          <a:p>
            <a:r>
              <a:rPr lang="fr-FR" sz="1800" dirty="0">
                <a:solidFill>
                  <a:schemeClr val="bg1"/>
                </a:solidFill>
              </a:rPr>
              <a:t> </a:t>
            </a:r>
          </a:p>
        </p:txBody>
      </p:sp>
      <p:cxnSp>
        <p:nvCxnSpPr>
          <p:cNvPr id="13" name="Straight Connector 12">
            <a:extLst>
              <a:ext uri="{FF2B5EF4-FFF2-40B4-BE49-F238E27FC236}">
                <a16:creationId xmlns:a16="http://schemas.microsoft.com/office/drawing/2014/main" id="{EE2E603F-4A95-4FE8-BB06-211DFD75DB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638300" cy="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5657DB93-5EE1-F14B-6F65-731555630E40}"/>
              </a:ext>
            </a:extLst>
          </p:cNvPr>
          <p:cNvPicPr>
            <a:picLocks noChangeAspect="1"/>
          </p:cNvPicPr>
          <p:nvPr/>
        </p:nvPicPr>
        <p:blipFill rotWithShape="1">
          <a:blip r:embed="rId2"/>
          <a:srcRect l="6619" r="33376"/>
          <a:stretch/>
        </p:blipFill>
        <p:spPr>
          <a:xfrm>
            <a:off x="4876158" y="10"/>
            <a:ext cx="7315841" cy="6857990"/>
          </a:xfrm>
          <a:prstGeom prst="rect">
            <a:avLst/>
          </a:prstGeom>
        </p:spPr>
      </p:pic>
      <p:pic>
        <p:nvPicPr>
          <p:cNvPr id="5" name="Image 4">
            <a:extLst>
              <a:ext uri="{FF2B5EF4-FFF2-40B4-BE49-F238E27FC236}">
                <a16:creationId xmlns:a16="http://schemas.microsoft.com/office/drawing/2014/main" id="{1090222F-D803-5AF5-831F-DC4691B23D17}"/>
              </a:ext>
            </a:extLst>
          </p:cNvPr>
          <p:cNvPicPr>
            <a:picLocks noChangeAspect="1"/>
          </p:cNvPicPr>
          <p:nvPr/>
        </p:nvPicPr>
        <p:blipFill>
          <a:blip r:embed="rId3"/>
          <a:stretch>
            <a:fillRect/>
          </a:stretch>
        </p:blipFill>
        <p:spPr>
          <a:xfrm>
            <a:off x="585711" y="2472385"/>
            <a:ext cx="3620882" cy="1483353"/>
          </a:xfrm>
          <a:prstGeom prst="rect">
            <a:avLst/>
          </a:prstGeom>
        </p:spPr>
      </p:pic>
      <p:sp>
        <p:nvSpPr>
          <p:cNvPr id="6" name="ZoneTexte 5">
            <a:extLst>
              <a:ext uri="{FF2B5EF4-FFF2-40B4-BE49-F238E27FC236}">
                <a16:creationId xmlns:a16="http://schemas.microsoft.com/office/drawing/2014/main" id="{DF306EFA-4034-D595-FA2C-15974A886E42}"/>
              </a:ext>
            </a:extLst>
          </p:cNvPr>
          <p:cNvSpPr txBox="1"/>
          <p:nvPr/>
        </p:nvSpPr>
        <p:spPr>
          <a:xfrm>
            <a:off x="219982" y="6428123"/>
            <a:ext cx="4352337" cy="261610"/>
          </a:xfrm>
          <a:prstGeom prst="rect">
            <a:avLst/>
          </a:prstGeom>
          <a:noFill/>
        </p:spPr>
        <p:txBody>
          <a:bodyPr wrap="square" rtlCol="0">
            <a:spAutoFit/>
          </a:bodyPr>
          <a:lstStyle/>
          <a:p>
            <a:r>
              <a:rPr lang="fr-FR" sz="1100" dirty="0">
                <a:solidFill>
                  <a:schemeClr val="bg1"/>
                </a:solidFill>
              </a:rPr>
              <a:t>Présenté par Garel DENOVANE ETUDIANT DATA-ANALYST </a:t>
            </a:r>
          </a:p>
        </p:txBody>
      </p:sp>
    </p:spTree>
    <p:extLst>
      <p:ext uri="{BB962C8B-B14F-4D97-AF65-F5344CB8AC3E}">
        <p14:creationId xmlns:p14="http://schemas.microsoft.com/office/powerpoint/2010/main" val="4179666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795BFF5-786C-C4D6-349D-A6F91523F03A}"/>
              </a:ext>
            </a:extLst>
          </p:cNvPr>
          <p:cNvSpPr>
            <a:spLocks noGrp="1"/>
          </p:cNvSpPr>
          <p:nvPr>
            <p:ph type="title"/>
          </p:nvPr>
        </p:nvSpPr>
        <p:spPr>
          <a:xfrm>
            <a:off x="1121103" y="651372"/>
            <a:ext cx="10691265" cy="725483"/>
          </a:xfrm>
        </p:spPr>
        <p:txBody>
          <a:bodyPr/>
          <a:lstStyle/>
          <a:p>
            <a:pPr algn="ctr"/>
            <a:r>
              <a:rPr lang="fr-FR"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-Repérage par visualisation</a:t>
            </a:r>
            <a:r>
              <a:rPr lang="fr-FR" sz="40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a:t>
            </a:r>
            <a:endParaRPr lang="fr-FR" dirty="0"/>
          </a:p>
        </p:txBody>
      </p:sp>
      <p:pic>
        <p:nvPicPr>
          <p:cNvPr id="4" name="Image 3">
            <a:extLst>
              <a:ext uri="{FF2B5EF4-FFF2-40B4-BE49-F238E27FC236}">
                <a16:creationId xmlns:a16="http://schemas.microsoft.com/office/drawing/2014/main" id="{1EEB0029-76CC-1A01-F1B3-CC149E2BD35F}"/>
              </a:ext>
            </a:extLst>
          </p:cNvPr>
          <p:cNvPicPr>
            <a:picLocks noChangeAspect="1"/>
          </p:cNvPicPr>
          <p:nvPr/>
        </p:nvPicPr>
        <p:blipFill>
          <a:blip r:embed="rId2"/>
          <a:stretch>
            <a:fillRect/>
          </a:stretch>
        </p:blipFill>
        <p:spPr>
          <a:xfrm>
            <a:off x="168616" y="150391"/>
            <a:ext cx="2256544" cy="924430"/>
          </a:xfrm>
          <a:prstGeom prst="rect">
            <a:avLst/>
          </a:prstGeom>
        </p:spPr>
      </p:pic>
      <p:sp>
        <p:nvSpPr>
          <p:cNvPr id="8" name="ZoneTexte 7">
            <a:extLst>
              <a:ext uri="{FF2B5EF4-FFF2-40B4-BE49-F238E27FC236}">
                <a16:creationId xmlns:a16="http://schemas.microsoft.com/office/drawing/2014/main" id="{B6DEC0D4-22DD-BF71-BF2A-C17220C368AC}"/>
              </a:ext>
            </a:extLst>
          </p:cNvPr>
          <p:cNvSpPr txBox="1"/>
          <p:nvPr/>
        </p:nvSpPr>
        <p:spPr>
          <a:xfrm>
            <a:off x="4515685" y="1427290"/>
            <a:ext cx="3348011" cy="400110"/>
          </a:xfrm>
          <a:prstGeom prst="rect">
            <a:avLst/>
          </a:prstGeom>
          <a:noFill/>
        </p:spPr>
        <p:txBody>
          <a:bodyPr wrap="square" rtlCol="0">
            <a:spAutoFit/>
          </a:bodyPr>
          <a:lstStyle/>
          <a:p>
            <a:r>
              <a:rPr lang="fr-FR" sz="2000" u="sng" dirty="0"/>
              <a:t>Produire pour sa population   </a:t>
            </a:r>
          </a:p>
        </p:txBody>
      </p:sp>
      <p:cxnSp>
        <p:nvCxnSpPr>
          <p:cNvPr id="28" name="Connecteur droit avec flèche 27">
            <a:extLst>
              <a:ext uri="{FF2B5EF4-FFF2-40B4-BE49-F238E27FC236}">
                <a16:creationId xmlns:a16="http://schemas.microsoft.com/office/drawing/2014/main" id="{5130E364-4DC9-8508-DE15-772AB1E45578}"/>
              </a:ext>
            </a:extLst>
          </p:cNvPr>
          <p:cNvCxnSpPr>
            <a:cxnSpLocks/>
          </p:cNvCxnSpPr>
          <p:nvPr/>
        </p:nvCxnSpPr>
        <p:spPr>
          <a:xfrm>
            <a:off x="5226162" y="3409870"/>
            <a:ext cx="536908"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5" name="Image 4">
            <a:extLst>
              <a:ext uri="{FF2B5EF4-FFF2-40B4-BE49-F238E27FC236}">
                <a16:creationId xmlns:a16="http://schemas.microsoft.com/office/drawing/2014/main" id="{358C6FCD-9D85-02A6-8722-C8136A9CA7B4}"/>
              </a:ext>
            </a:extLst>
          </p:cNvPr>
          <p:cNvPicPr>
            <a:picLocks noChangeAspect="1"/>
          </p:cNvPicPr>
          <p:nvPr/>
        </p:nvPicPr>
        <p:blipFill>
          <a:blip r:embed="rId3"/>
          <a:stretch>
            <a:fillRect/>
          </a:stretch>
        </p:blipFill>
        <p:spPr>
          <a:xfrm>
            <a:off x="50433" y="2267022"/>
            <a:ext cx="5069711" cy="3032772"/>
          </a:xfrm>
          <a:prstGeom prst="rect">
            <a:avLst/>
          </a:prstGeom>
        </p:spPr>
      </p:pic>
      <p:pic>
        <p:nvPicPr>
          <p:cNvPr id="7" name="Image 6" descr="Une image contenant capture d’écran, texte, ligne, Tracé&#10;&#10;Description générée automatiquement">
            <a:extLst>
              <a:ext uri="{FF2B5EF4-FFF2-40B4-BE49-F238E27FC236}">
                <a16:creationId xmlns:a16="http://schemas.microsoft.com/office/drawing/2014/main" id="{EBF5FF79-26EA-14EA-792D-4E6F4EEE748F}"/>
              </a:ext>
            </a:extLst>
          </p:cNvPr>
          <p:cNvPicPr>
            <a:picLocks noChangeAspect="1"/>
          </p:cNvPicPr>
          <p:nvPr/>
        </p:nvPicPr>
        <p:blipFill>
          <a:blip r:embed="rId4"/>
          <a:stretch>
            <a:fillRect/>
          </a:stretch>
        </p:blipFill>
        <p:spPr>
          <a:xfrm>
            <a:off x="5869088" y="1827399"/>
            <a:ext cx="6057869" cy="4104333"/>
          </a:xfrm>
          <a:prstGeom prst="rect">
            <a:avLst/>
          </a:prstGeom>
        </p:spPr>
      </p:pic>
      <p:sp>
        <p:nvSpPr>
          <p:cNvPr id="9" name="ZoneTexte 8">
            <a:extLst>
              <a:ext uri="{FF2B5EF4-FFF2-40B4-BE49-F238E27FC236}">
                <a16:creationId xmlns:a16="http://schemas.microsoft.com/office/drawing/2014/main" id="{775F994A-62D0-1544-F123-AC66735B906A}"/>
              </a:ext>
            </a:extLst>
          </p:cNvPr>
          <p:cNvSpPr txBox="1"/>
          <p:nvPr/>
        </p:nvSpPr>
        <p:spPr>
          <a:xfrm>
            <a:off x="6261197" y="5730543"/>
            <a:ext cx="5823966" cy="461665"/>
          </a:xfrm>
          <a:prstGeom prst="rect">
            <a:avLst/>
          </a:prstGeom>
          <a:noFill/>
        </p:spPr>
        <p:txBody>
          <a:bodyPr wrap="square" rtlCol="0">
            <a:spAutoFit/>
          </a:bodyPr>
          <a:lstStyle/>
          <a:p>
            <a:r>
              <a:rPr lang="fr-FR" sz="1200" dirty="0">
                <a:latin typeface="Aptos Light" panose="020B0004020202020204" pitchFamily="34" charset="0"/>
              </a:rPr>
              <a:t>Pour n’importe quel volume de production on peut prédire la disponibilité alimentaire.</a:t>
            </a:r>
          </a:p>
          <a:p>
            <a:r>
              <a:rPr lang="fr-FR" sz="1200" dirty="0">
                <a:latin typeface="Aptos Light" panose="020B0004020202020204" pitchFamily="34" charset="0"/>
              </a:rPr>
              <a:t>Peu de pays produisent en sacrifiant la disponibilité  alimentaire. </a:t>
            </a:r>
          </a:p>
        </p:txBody>
      </p:sp>
      <p:pic>
        <p:nvPicPr>
          <p:cNvPr id="13" name="Image 12" descr="Une image contenant capture d’écran, ligne, Tracé, texte&#10;&#10;Description générée automatiquement">
            <a:extLst>
              <a:ext uri="{FF2B5EF4-FFF2-40B4-BE49-F238E27FC236}">
                <a16:creationId xmlns:a16="http://schemas.microsoft.com/office/drawing/2014/main" id="{7E11249A-48B6-AC4A-BA12-F2B140D932BD}"/>
              </a:ext>
            </a:extLst>
          </p:cNvPr>
          <p:cNvPicPr>
            <a:picLocks noChangeAspect="1"/>
          </p:cNvPicPr>
          <p:nvPr/>
        </p:nvPicPr>
        <p:blipFill>
          <a:blip r:embed="rId5"/>
          <a:stretch>
            <a:fillRect/>
          </a:stretch>
        </p:blipFill>
        <p:spPr>
          <a:xfrm>
            <a:off x="11081331" y="3409870"/>
            <a:ext cx="1003832" cy="747077"/>
          </a:xfrm>
          <a:prstGeom prst="rect">
            <a:avLst/>
          </a:prstGeom>
        </p:spPr>
      </p:pic>
      <p:pic>
        <p:nvPicPr>
          <p:cNvPr id="15" name="Image 14" descr="Une image contenant capture d’écran, texte, diagramme, ligne&#10;&#10;Description générée automatiquement">
            <a:extLst>
              <a:ext uri="{FF2B5EF4-FFF2-40B4-BE49-F238E27FC236}">
                <a16:creationId xmlns:a16="http://schemas.microsoft.com/office/drawing/2014/main" id="{3448F0D3-A0C6-0768-E657-DE3D98522827}"/>
              </a:ext>
            </a:extLst>
          </p:cNvPr>
          <p:cNvPicPr>
            <a:picLocks noChangeAspect="1"/>
          </p:cNvPicPr>
          <p:nvPr/>
        </p:nvPicPr>
        <p:blipFill>
          <a:blip r:embed="rId6"/>
          <a:stretch>
            <a:fillRect/>
          </a:stretch>
        </p:blipFill>
        <p:spPr>
          <a:xfrm>
            <a:off x="11081331" y="4239643"/>
            <a:ext cx="1003832" cy="786648"/>
          </a:xfrm>
          <a:prstGeom prst="rect">
            <a:avLst/>
          </a:prstGeom>
        </p:spPr>
      </p:pic>
      <p:sp>
        <p:nvSpPr>
          <p:cNvPr id="3" name="Rectangle : coins arrondis 2">
            <a:extLst>
              <a:ext uri="{FF2B5EF4-FFF2-40B4-BE49-F238E27FC236}">
                <a16:creationId xmlns:a16="http://schemas.microsoft.com/office/drawing/2014/main" id="{BEE0A652-A020-7452-9E14-F633CEABF103}"/>
              </a:ext>
            </a:extLst>
          </p:cNvPr>
          <p:cNvSpPr/>
          <p:nvPr/>
        </p:nvSpPr>
        <p:spPr>
          <a:xfrm>
            <a:off x="10979834" y="3249637"/>
            <a:ext cx="1280160" cy="1962443"/>
          </a:xfrm>
          <a:prstGeom prst="roundRect">
            <a:avLst/>
          </a:prstGeom>
          <a:noFill/>
          <a:ln>
            <a:noFill/>
          </a:ln>
          <a:effectLst>
            <a:glow rad="63500">
              <a:schemeClr val="accent1">
                <a:satMod val="175000"/>
                <a:alpha val="40000"/>
              </a:schemeClr>
            </a:glow>
            <a:outerShdw blurRad="225425" dist="50800" dir="5220000" algn="ctr">
              <a:srgbClr val="000000">
                <a:alpha val="33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621E0580-3600-EB69-FDCF-A272347AB5AE}"/>
              </a:ext>
            </a:extLst>
          </p:cNvPr>
          <p:cNvSpPr/>
          <p:nvPr/>
        </p:nvSpPr>
        <p:spPr>
          <a:xfrm>
            <a:off x="11001782" y="3355144"/>
            <a:ext cx="1162929" cy="1751427"/>
          </a:xfrm>
          <a:prstGeom prst="rect">
            <a:avLst/>
          </a:prstGeom>
          <a:noFill/>
          <a:ln>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5921533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795BFF5-786C-C4D6-349D-A6F91523F03A}"/>
              </a:ext>
            </a:extLst>
          </p:cNvPr>
          <p:cNvSpPr>
            <a:spLocks noGrp="1"/>
          </p:cNvSpPr>
          <p:nvPr>
            <p:ph type="title"/>
          </p:nvPr>
        </p:nvSpPr>
        <p:spPr>
          <a:xfrm>
            <a:off x="1121103" y="651372"/>
            <a:ext cx="10691265" cy="725483"/>
          </a:xfrm>
        </p:spPr>
        <p:txBody>
          <a:bodyPr/>
          <a:lstStyle/>
          <a:p>
            <a:pPr algn="ctr"/>
            <a:r>
              <a:rPr lang="fr-FR"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-Repérage par visualisation</a:t>
            </a:r>
            <a:r>
              <a:rPr lang="fr-FR" sz="40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a:t>
            </a:r>
            <a:endParaRPr lang="fr-FR" dirty="0"/>
          </a:p>
        </p:txBody>
      </p:sp>
      <p:pic>
        <p:nvPicPr>
          <p:cNvPr id="4" name="Image 3">
            <a:extLst>
              <a:ext uri="{FF2B5EF4-FFF2-40B4-BE49-F238E27FC236}">
                <a16:creationId xmlns:a16="http://schemas.microsoft.com/office/drawing/2014/main" id="{1EEB0029-76CC-1A01-F1B3-CC149E2BD35F}"/>
              </a:ext>
            </a:extLst>
          </p:cNvPr>
          <p:cNvPicPr>
            <a:picLocks noChangeAspect="1"/>
          </p:cNvPicPr>
          <p:nvPr/>
        </p:nvPicPr>
        <p:blipFill>
          <a:blip r:embed="rId2"/>
          <a:stretch>
            <a:fillRect/>
          </a:stretch>
        </p:blipFill>
        <p:spPr>
          <a:xfrm>
            <a:off x="168616" y="150391"/>
            <a:ext cx="2256544" cy="924430"/>
          </a:xfrm>
          <a:prstGeom prst="rect">
            <a:avLst/>
          </a:prstGeom>
        </p:spPr>
      </p:pic>
      <p:sp>
        <p:nvSpPr>
          <p:cNvPr id="8" name="ZoneTexte 7">
            <a:extLst>
              <a:ext uri="{FF2B5EF4-FFF2-40B4-BE49-F238E27FC236}">
                <a16:creationId xmlns:a16="http://schemas.microsoft.com/office/drawing/2014/main" id="{B6DEC0D4-22DD-BF71-BF2A-C17220C368AC}"/>
              </a:ext>
            </a:extLst>
          </p:cNvPr>
          <p:cNvSpPr txBox="1"/>
          <p:nvPr/>
        </p:nvSpPr>
        <p:spPr>
          <a:xfrm>
            <a:off x="4215060" y="1376855"/>
            <a:ext cx="5129356" cy="400110"/>
          </a:xfrm>
          <a:prstGeom prst="rect">
            <a:avLst/>
          </a:prstGeom>
          <a:noFill/>
        </p:spPr>
        <p:txBody>
          <a:bodyPr wrap="square" rtlCol="0">
            <a:spAutoFit/>
          </a:bodyPr>
          <a:lstStyle/>
          <a:p>
            <a:r>
              <a:rPr lang="fr-FR" sz="2000" u="sng" dirty="0"/>
              <a:t>Mise en perspective de l’import-export </a:t>
            </a:r>
          </a:p>
        </p:txBody>
      </p:sp>
      <p:pic>
        <p:nvPicPr>
          <p:cNvPr id="6" name="Image 5">
            <a:extLst>
              <a:ext uri="{FF2B5EF4-FFF2-40B4-BE49-F238E27FC236}">
                <a16:creationId xmlns:a16="http://schemas.microsoft.com/office/drawing/2014/main" id="{DA2AC924-8EF2-F4DA-28CC-77D871AFFE71}"/>
              </a:ext>
            </a:extLst>
          </p:cNvPr>
          <p:cNvPicPr>
            <a:picLocks noChangeAspect="1"/>
          </p:cNvPicPr>
          <p:nvPr/>
        </p:nvPicPr>
        <p:blipFill>
          <a:blip r:embed="rId3"/>
          <a:stretch>
            <a:fillRect/>
          </a:stretch>
        </p:blipFill>
        <p:spPr>
          <a:xfrm>
            <a:off x="3061180" y="1877836"/>
            <a:ext cx="6508705" cy="4685371"/>
          </a:xfrm>
          <a:prstGeom prst="rect">
            <a:avLst/>
          </a:prstGeom>
        </p:spPr>
      </p:pic>
    </p:spTree>
    <p:extLst>
      <p:ext uri="{BB962C8B-B14F-4D97-AF65-F5344CB8AC3E}">
        <p14:creationId xmlns:p14="http://schemas.microsoft.com/office/powerpoint/2010/main" val="12337384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795BFF5-786C-C4D6-349D-A6F91523F03A}"/>
              </a:ext>
            </a:extLst>
          </p:cNvPr>
          <p:cNvSpPr>
            <a:spLocks noGrp="1"/>
          </p:cNvSpPr>
          <p:nvPr>
            <p:ph type="title"/>
          </p:nvPr>
        </p:nvSpPr>
        <p:spPr>
          <a:xfrm>
            <a:off x="1121103" y="651372"/>
            <a:ext cx="10691265" cy="725483"/>
          </a:xfrm>
        </p:spPr>
        <p:txBody>
          <a:bodyPr/>
          <a:lstStyle/>
          <a:p>
            <a:pPr algn="ctr"/>
            <a:r>
              <a:rPr lang="fr-FR"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-Analyse en composante principale-</a:t>
            </a:r>
            <a:endParaRPr lang="fr-FR" dirty="0"/>
          </a:p>
        </p:txBody>
      </p:sp>
      <p:pic>
        <p:nvPicPr>
          <p:cNvPr id="4" name="Image 3">
            <a:extLst>
              <a:ext uri="{FF2B5EF4-FFF2-40B4-BE49-F238E27FC236}">
                <a16:creationId xmlns:a16="http://schemas.microsoft.com/office/drawing/2014/main" id="{1EEB0029-76CC-1A01-F1B3-CC149E2BD35F}"/>
              </a:ext>
            </a:extLst>
          </p:cNvPr>
          <p:cNvPicPr>
            <a:picLocks noChangeAspect="1"/>
          </p:cNvPicPr>
          <p:nvPr/>
        </p:nvPicPr>
        <p:blipFill>
          <a:blip r:embed="rId2"/>
          <a:stretch>
            <a:fillRect/>
          </a:stretch>
        </p:blipFill>
        <p:spPr>
          <a:xfrm>
            <a:off x="168616" y="150391"/>
            <a:ext cx="2256544" cy="924430"/>
          </a:xfrm>
          <a:prstGeom prst="rect">
            <a:avLst/>
          </a:prstGeom>
        </p:spPr>
      </p:pic>
      <p:sp>
        <p:nvSpPr>
          <p:cNvPr id="8" name="ZoneTexte 7">
            <a:extLst>
              <a:ext uri="{FF2B5EF4-FFF2-40B4-BE49-F238E27FC236}">
                <a16:creationId xmlns:a16="http://schemas.microsoft.com/office/drawing/2014/main" id="{B6DEC0D4-22DD-BF71-BF2A-C17220C368AC}"/>
              </a:ext>
            </a:extLst>
          </p:cNvPr>
          <p:cNvSpPr txBox="1"/>
          <p:nvPr/>
        </p:nvSpPr>
        <p:spPr>
          <a:xfrm>
            <a:off x="2924143" y="1409004"/>
            <a:ext cx="7274106" cy="400110"/>
          </a:xfrm>
          <a:prstGeom prst="rect">
            <a:avLst/>
          </a:prstGeom>
          <a:noFill/>
        </p:spPr>
        <p:txBody>
          <a:bodyPr wrap="square" rtlCol="0">
            <a:spAutoFit/>
          </a:bodyPr>
          <a:lstStyle/>
          <a:p>
            <a:r>
              <a:rPr lang="fr-FR" sz="2000" u="sng" dirty="0"/>
              <a:t>Rappel : Principal Component </a:t>
            </a:r>
            <a:r>
              <a:rPr lang="fr-FR" sz="2000" u="sng" dirty="0" err="1"/>
              <a:t>analysis</a:t>
            </a:r>
            <a:r>
              <a:rPr lang="fr-FR" sz="2000" u="sng" dirty="0"/>
              <a:t> - PCA </a:t>
            </a:r>
          </a:p>
        </p:txBody>
      </p:sp>
      <p:pic>
        <p:nvPicPr>
          <p:cNvPr id="5" name="Image 4" descr="Une image contenant capture d’écran, diagramme, conception&#10;&#10;Description générée automatiquement">
            <a:extLst>
              <a:ext uri="{FF2B5EF4-FFF2-40B4-BE49-F238E27FC236}">
                <a16:creationId xmlns:a16="http://schemas.microsoft.com/office/drawing/2014/main" id="{538D8AC5-03E3-0BE0-0120-52DDFEAE7D68}"/>
              </a:ext>
            </a:extLst>
          </p:cNvPr>
          <p:cNvPicPr>
            <a:picLocks noChangeAspect="1"/>
          </p:cNvPicPr>
          <p:nvPr/>
        </p:nvPicPr>
        <p:blipFill>
          <a:blip r:embed="rId3"/>
          <a:stretch>
            <a:fillRect/>
          </a:stretch>
        </p:blipFill>
        <p:spPr>
          <a:xfrm>
            <a:off x="508668" y="1877836"/>
            <a:ext cx="5698434" cy="4231749"/>
          </a:xfrm>
          <a:prstGeom prst="rect">
            <a:avLst/>
          </a:prstGeom>
        </p:spPr>
      </p:pic>
      <p:pic>
        <p:nvPicPr>
          <p:cNvPr id="14" name="Image 13" descr="Une image contenant poisson, Aileron, Produits de la mer&#10;&#10;Description générée automatiquement">
            <a:extLst>
              <a:ext uri="{FF2B5EF4-FFF2-40B4-BE49-F238E27FC236}">
                <a16:creationId xmlns:a16="http://schemas.microsoft.com/office/drawing/2014/main" id="{A3674A30-E960-7D87-239D-3BC6DE7A6B3D}"/>
              </a:ext>
            </a:extLst>
          </p:cNvPr>
          <p:cNvPicPr>
            <a:picLocks noChangeAspect="1"/>
          </p:cNvPicPr>
          <p:nvPr/>
        </p:nvPicPr>
        <p:blipFill>
          <a:blip r:embed="rId4"/>
          <a:stretch>
            <a:fillRect/>
          </a:stretch>
        </p:blipFill>
        <p:spPr>
          <a:xfrm>
            <a:off x="7814297" y="3972560"/>
            <a:ext cx="2516919" cy="1653538"/>
          </a:xfrm>
          <a:prstGeom prst="rect">
            <a:avLst/>
          </a:prstGeom>
        </p:spPr>
      </p:pic>
      <p:sp>
        <p:nvSpPr>
          <p:cNvPr id="6" name="ZoneTexte 5">
            <a:extLst>
              <a:ext uri="{FF2B5EF4-FFF2-40B4-BE49-F238E27FC236}">
                <a16:creationId xmlns:a16="http://schemas.microsoft.com/office/drawing/2014/main" id="{1D052556-DD1D-D2B0-5901-C487AD3573A6}"/>
              </a:ext>
            </a:extLst>
          </p:cNvPr>
          <p:cNvSpPr txBox="1"/>
          <p:nvPr/>
        </p:nvSpPr>
        <p:spPr>
          <a:xfrm>
            <a:off x="6096000" y="1924107"/>
            <a:ext cx="3781551" cy="1384995"/>
          </a:xfrm>
          <a:prstGeom prst="rect">
            <a:avLst/>
          </a:prstGeom>
          <a:noFill/>
        </p:spPr>
        <p:txBody>
          <a:bodyPr wrap="square" rtlCol="0">
            <a:spAutoFit/>
          </a:bodyPr>
          <a:lstStyle/>
          <a:p>
            <a:r>
              <a:rPr lang="fr-FR" sz="1400" b="0" i="0" u="none" strike="noStrike" dirty="0">
                <a:solidFill>
                  <a:srgbClr val="374151"/>
                </a:solidFill>
                <a:effectLst/>
                <a:latin typeface="Söhne"/>
              </a:rPr>
              <a:t>&gt;Technique statistique qui réduit la dimensionnalité des données en transformant les variables originales en un ensemble de nouvelles variables non corrélées appelées composantes principales, tout en conservant autant que possible la variance totale des données.</a:t>
            </a:r>
            <a:endParaRPr lang="fr-FR" sz="1400" dirty="0">
              <a:latin typeface="Aptos Light" panose="020B0004020202020204" pitchFamily="34" charset="0"/>
            </a:endParaRPr>
          </a:p>
        </p:txBody>
      </p:sp>
      <p:sp>
        <p:nvSpPr>
          <p:cNvPr id="7" name="Ellipse 6">
            <a:extLst>
              <a:ext uri="{FF2B5EF4-FFF2-40B4-BE49-F238E27FC236}">
                <a16:creationId xmlns:a16="http://schemas.microsoft.com/office/drawing/2014/main" id="{28D4656F-8ACD-6618-1A2C-6E8A60EC5CA8}"/>
              </a:ext>
            </a:extLst>
          </p:cNvPr>
          <p:cNvSpPr/>
          <p:nvPr/>
        </p:nvSpPr>
        <p:spPr>
          <a:xfrm>
            <a:off x="802888" y="1781758"/>
            <a:ext cx="1427356" cy="1266721"/>
          </a:xfrm>
          <a:prstGeom prst="ellipse">
            <a:avLst/>
          </a:prstGeom>
          <a:noFill/>
          <a:ln w="9525">
            <a:solidFill>
              <a:srgbClr val="FF00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ZoneTexte 8">
            <a:extLst>
              <a:ext uri="{FF2B5EF4-FFF2-40B4-BE49-F238E27FC236}">
                <a16:creationId xmlns:a16="http://schemas.microsoft.com/office/drawing/2014/main" id="{7C25C1DF-EA68-2A32-529D-19F7BD4D4E05}"/>
              </a:ext>
            </a:extLst>
          </p:cNvPr>
          <p:cNvSpPr txBox="1"/>
          <p:nvPr/>
        </p:nvSpPr>
        <p:spPr>
          <a:xfrm rot="19174713">
            <a:off x="1025912" y="2179870"/>
            <a:ext cx="1103971" cy="369332"/>
          </a:xfrm>
          <a:prstGeom prst="rect">
            <a:avLst/>
          </a:prstGeom>
          <a:noFill/>
        </p:spPr>
        <p:txBody>
          <a:bodyPr wrap="square" rtlCol="0">
            <a:spAutoFit/>
          </a:bodyPr>
          <a:lstStyle/>
          <a:p>
            <a:r>
              <a:rPr lang="fr-FR" dirty="0">
                <a:solidFill>
                  <a:srgbClr val="FF0000"/>
                </a:solidFill>
                <a:latin typeface="Aptos Display" panose="020B0004020202020204" pitchFamily="34" charset="0"/>
              </a:rPr>
              <a:t>Exemple</a:t>
            </a:r>
            <a:endParaRPr lang="fr-FR" dirty="0"/>
          </a:p>
        </p:txBody>
      </p:sp>
    </p:spTree>
    <p:extLst>
      <p:ext uri="{BB962C8B-B14F-4D97-AF65-F5344CB8AC3E}">
        <p14:creationId xmlns:p14="http://schemas.microsoft.com/office/powerpoint/2010/main" val="31624327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795BFF5-786C-C4D6-349D-A6F91523F03A}"/>
              </a:ext>
            </a:extLst>
          </p:cNvPr>
          <p:cNvSpPr>
            <a:spLocks noGrp="1"/>
          </p:cNvSpPr>
          <p:nvPr>
            <p:ph type="title"/>
          </p:nvPr>
        </p:nvSpPr>
        <p:spPr>
          <a:xfrm>
            <a:off x="1121103" y="651372"/>
            <a:ext cx="10691265" cy="725483"/>
          </a:xfrm>
        </p:spPr>
        <p:txBody>
          <a:bodyPr/>
          <a:lstStyle/>
          <a:p>
            <a:pPr algn="ctr"/>
            <a:r>
              <a:rPr lang="fr-FR"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-Analyse en composante principale-</a:t>
            </a:r>
            <a:endParaRPr lang="fr-FR" dirty="0"/>
          </a:p>
        </p:txBody>
      </p:sp>
      <p:pic>
        <p:nvPicPr>
          <p:cNvPr id="4" name="Image 3">
            <a:extLst>
              <a:ext uri="{FF2B5EF4-FFF2-40B4-BE49-F238E27FC236}">
                <a16:creationId xmlns:a16="http://schemas.microsoft.com/office/drawing/2014/main" id="{1EEB0029-76CC-1A01-F1B3-CC149E2BD35F}"/>
              </a:ext>
            </a:extLst>
          </p:cNvPr>
          <p:cNvPicPr>
            <a:picLocks noChangeAspect="1"/>
          </p:cNvPicPr>
          <p:nvPr/>
        </p:nvPicPr>
        <p:blipFill>
          <a:blip r:embed="rId2"/>
          <a:stretch>
            <a:fillRect/>
          </a:stretch>
        </p:blipFill>
        <p:spPr>
          <a:xfrm>
            <a:off x="168616" y="150391"/>
            <a:ext cx="2256544" cy="924430"/>
          </a:xfrm>
          <a:prstGeom prst="rect">
            <a:avLst/>
          </a:prstGeom>
        </p:spPr>
      </p:pic>
      <p:sp>
        <p:nvSpPr>
          <p:cNvPr id="8" name="ZoneTexte 7">
            <a:extLst>
              <a:ext uri="{FF2B5EF4-FFF2-40B4-BE49-F238E27FC236}">
                <a16:creationId xmlns:a16="http://schemas.microsoft.com/office/drawing/2014/main" id="{B6DEC0D4-22DD-BF71-BF2A-C17220C368AC}"/>
              </a:ext>
            </a:extLst>
          </p:cNvPr>
          <p:cNvSpPr txBox="1"/>
          <p:nvPr/>
        </p:nvSpPr>
        <p:spPr>
          <a:xfrm>
            <a:off x="2924143" y="1409004"/>
            <a:ext cx="7274106" cy="400110"/>
          </a:xfrm>
          <a:prstGeom prst="rect">
            <a:avLst/>
          </a:prstGeom>
          <a:noFill/>
        </p:spPr>
        <p:txBody>
          <a:bodyPr wrap="square" rtlCol="0">
            <a:spAutoFit/>
          </a:bodyPr>
          <a:lstStyle/>
          <a:p>
            <a:r>
              <a:rPr lang="fr-FR" sz="2000" u="sng" dirty="0"/>
              <a:t>PCA-Les trois premières composantes </a:t>
            </a:r>
            <a:r>
              <a:rPr lang="fr-FR" sz="2000" u="sng" dirty="0" err="1"/>
              <a:t>resume</a:t>
            </a:r>
            <a:r>
              <a:rPr lang="fr-FR" sz="2000" u="sng" dirty="0"/>
              <a:t> toute l’information</a:t>
            </a:r>
          </a:p>
        </p:txBody>
      </p:sp>
      <p:pic>
        <p:nvPicPr>
          <p:cNvPr id="9" name="Image 8" descr="Une image contenant texte, capture d’écran, diagramme, Tracé&#10;&#10;Description générée automatiquement">
            <a:extLst>
              <a:ext uri="{FF2B5EF4-FFF2-40B4-BE49-F238E27FC236}">
                <a16:creationId xmlns:a16="http://schemas.microsoft.com/office/drawing/2014/main" id="{D00EBF93-C352-26D6-E69C-CC7DC4BB269B}"/>
              </a:ext>
            </a:extLst>
          </p:cNvPr>
          <p:cNvPicPr>
            <a:picLocks noChangeAspect="1"/>
          </p:cNvPicPr>
          <p:nvPr/>
        </p:nvPicPr>
        <p:blipFill>
          <a:blip r:embed="rId3"/>
          <a:stretch>
            <a:fillRect/>
          </a:stretch>
        </p:blipFill>
        <p:spPr>
          <a:xfrm>
            <a:off x="4765638" y="1877836"/>
            <a:ext cx="6087450" cy="4719600"/>
          </a:xfrm>
          <a:prstGeom prst="rect">
            <a:avLst/>
          </a:prstGeom>
        </p:spPr>
      </p:pic>
      <p:sp>
        <p:nvSpPr>
          <p:cNvPr id="10" name="ZoneTexte 9">
            <a:extLst>
              <a:ext uri="{FF2B5EF4-FFF2-40B4-BE49-F238E27FC236}">
                <a16:creationId xmlns:a16="http://schemas.microsoft.com/office/drawing/2014/main" id="{1278A70C-A5FE-2964-AA1B-5D78EB63C755}"/>
              </a:ext>
            </a:extLst>
          </p:cNvPr>
          <p:cNvSpPr txBox="1"/>
          <p:nvPr/>
        </p:nvSpPr>
        <p:spPr>
          <a:xfrm>
            <a:off x="1296888" y="2312894"/>
            <a:ext cx="2973898" cy="523220"/>
          </a:xfrm>
          <a:prstGeom prst="rect">
            <a:avLst/>
          </a:prstGeom>
          <a:noFill/>
        </p:spPr>
        <p:txBody>
          <a:bodyPr wrap="square" rtlCol="0">
            <a:spAutoFit/>
          </a:bodyPr>
          <a:lstStyle/>
          <a:p>
            <a:r>
              <a:rPr lang="fr-FR" sz="1400" dirty="0">
                <a:latin typeface="Aptos Light" panose="020B0004020202020204" pitchFamily="34" charset="0"/>
              </a:rPr>
              <a:t>-Centrer-réduire les variables</a:t>
            </a:r>
          </a:p>
          <a:p>
            <a:r>
              <a:rPr lang="fr-FR" sz="1400" dirty="0">
                <a:latin typeface="Aptos Light" panose="020B0004020202020204" pitchFamily="34" charset="0"/>
              </a:rPr>
              <a:t>-PCA = </a:t>
            </a:r>
            <a:r>
              <a:rPr lang="fr-FR" sz="1400" dirty="0" err="1">
                <a:latin typeface="Aptos Light" panose="020B0004020202020204" pitchFamily="34" charset="0"/>
              </a:rPr>
              <a:t>n_components</a:t>
            </a:r>
            <a:r>
              <a:rPr lang="fr-FR" sz="1400" dirty="0">
                <a:latin typeface="Aptos Light" panose="020B0004020202020204" pitchFamily="34" charset="0"/>
              </a:rPr>
              <a:t> = 4</a:t>
            </a:r>
          </a:p>
        </p:txBody>
      </p:sp>
      <p:pic>
        <p:nvPicPr>
          <p:cNvPr id="18" name="Image 17" descr="Une image contenant capture d’écran, diagramme, Rectangle, ligne&#10;&#10;Description générée automatiquement">
            <a:extLst>
              <a:ext uri="{FF2B5EF4-FFF2-40B4-BE49-F238E27FC236}">
                <a16:creationId xmlns:a16="http://schemas.microsoft.com/office/drawing/2014/main" id="{CF600198-CCB1-69AF-F4A8-76CFE405DC17}"/>
              </a:ext>
            </a:extLst>
          </p:cNvPr>
          <p:cNvPicPr>
            <a:picLocks noChangeAspect="1"/>
          </p:cNvPicPr>
          <p:nvPr/>
        </p:nvPicPr>
        <p:blipFill>
          <a:blip r:embed="rId4"/>
          <a:stretch>
            <a:fillRect/>
          </a:stretch>
        </p:blipFill>
        <p:spPr>
          <a:xfrm>
            <a:off x="317230" y="3235221"/>
            <a:ext cx="4374533" cy="1501371"/>
          </a:xfrm>
          <a:prstGeom prst="rect">
            <a:avLst/>
          </a:prstGeom>
        </p:spPr>
      </p:pic>
    </p:spTree>
    <p:extLst>
      <p:ext uri="{BB962C8B-B14F-4D97-AF65-F5344CB8AC3E}">
        <p14:creationId xmlns:p14="http://schemas.microsoft.com/office/powerpoint/2010/main" val="38210639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795BFF5-786C-C4D6-349D-A6F91523F03A}"/>
              </a:ext>
            </a:extLst>
          </p:cNvPr>
          <p:cNvSpPr>
            <a:spLocks noGrp="1"/>
          </p:cNvSpPr>
          <p:nvPr>
            <p:ph type="title"/>
          </p:nvPr>
        </p:nvSpPr>
        <p:spPr>
          <a:xfrm>
            <a:off x="1121103" y="651372"/>
            <a:ext cx="10691265" cy="725483"/>
          </a:xfrm>
        </p:spPr>
        <p:txBody>
          <a:bodyPr/>
          <a:lstStyle/>
          <a:p>
            <a:pPr algn="ctr"/>
            <a:r>
              <a:rPr lang="fr-FR"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-Analyse en composante principale-</a:t>
            </a:r>
            <a:endParaRPr lang="fr-FR" dirty="0"/>
          </a:p>
        </p:txBody>
      </p:sp>
      <p:pic>
        <p:nvPicPr>
          <p:cNvPr id="4" name="Image 3">
            <a:extLst>
              <a:ext uri="{FF2B5EF4-FFF2-40B4-BE49-F238E27FC236}">
                <a16:creationId xmlns:a16="http://schemas.microsoft.com/office/drawing/2014/main" id="{1EEB0029-76CC-1A01-F1B3-CC149E2BD35F}"/>
              </a:ext>
            </a:extLst>
          </p:cNvPr>
          <p:cNvPicPr>
            <a:picLocks noChangeAspect="1"/>
          </p:cNvPicPr>
          <p:nvPr/>
        </p:nvPicPr>
        <p:blipFill>
          <a:blip r:embed="rId2"/>
          <a:stretch>
            <a:fillRect/>
          </a:stretch>
        </p:blipFill>
        <p:spPr>
          <a:xfrm>
            <a:off x="168616" y="150391"/>
            <a:ext cx="2256544" cy="924430"/>
          </a:xfrm>
          <a:prstGeom prst="rect">
            <a:avLst/>
          </a:prstGeom>
        </p:spPr>
      </p:pic>
      <p:sp>
        <p:nvSpPr>
          <p:cNvPr id="8" name="ZoneTexte 7">
            <a:extLst>
              <a:ext uri="{FF2B5EF4-FFF2-40B4-BE49-F238E27FC236}">
                <a16:creationId xmlns:a16="http://schemas.microsoft.com/office/drawing/2014/main" id="{B6DEC0D4-22DD-BF71-BF2A-C17220C368AC}"/>
              </a:ext>
            </a:extLst>
          </p:cNvPr>
          <p:cNvSpPr txBox="1"/>
          <p:nvPr/>
        </p:nvSpPr>
        <p:spPr>
          <a:xfrm>
            <a:off x="3611818" y="1376855"/>
            <a:ext cx="5953381" cy="707886"/>
          </a:xfrm>
          <a:prstGeom prst="rect">
            <a:avLst/>
          </a:prstGeom>
          <a:noFill/>
        </p:spPr>
        <p:txBody>
          <a:bodyPr wrap="square" rtlCol="0">
            <a:spAutoFit/>
          </a:bodyPr>
          <a:lstStyle/>
          <a:p>
            <a:r>
              <a:rPr lang="fr-FR" sz="2000" u="sng" dirty="0"/>
              <a:t>Un flux de marchandise, un axe d’autosuffisance . </a:t>
            </a:r>
          </a:p>
          <a:p>
            <a:endParaRPr lang="fr-FR" sz="2000" u="sng" dirty="0"/>
          </a:p>
        </p:txBody>
      </p:sp>
      <p:pic>
        <p:nvPicPr>
          <p:cNvPr id="5" name="Image 4" descr="Une image contenant texte, ligne, diagramme, Tracé&#10;&#10;Description générée automatiquement">
            <a:extLst>
              <a:ext uri="{FF2B5EF4-FFF2-40B4-BE49-F238E27FC236}">
                <a16:creationId xmlns:a16="http://schemas.microsoft.com/office/drawing/2014/main" id="{5BCE0CCF-43DC-F4AE-6B05-DB0D584CD286}"/>
              </a:ext>
            </a:extLst>
          </p:cNvPr>
          <p:cNvPicPr>
            <a:picLocks noChangeAspect="1"/>
          </p:cNvPicPr>
          <p:nvPr/>
        </p:nvPicPr>
        <p:blipFill>
          <a:blip r:embed="rId3"/>
          <a:stretch>
            <a:fillRect/>
          </a:stretch>
        </p:blipFill>
        <p:spPr>
          <a:xfrm>
            <a:off x="3273746" y="1877836"/>
            <a:ext cx="5953381" cy="4778996"/>
          </a:xfrm>
          <a:prstGeom prst="rect">
            <a:avLst/>
          </a:prstGeom>
        </p:spPr>
      </p:pic>
      <p:sp>
        <p:nvSpPr>
          <p:cNvPr id="13" name="ZoneTexte 12">
            <a:extLst>
              <a:ext uri="{FF2B5EF4-FFF2-40B4-BE49-F238E27FC236}">
                <a16:creationId xmlns:a16="http://schemas.microsoft.com/office/drawing/2014/main" id="{76B42960-CC87-63FF-E3CF-B794E779256D}"/>
              </a:ext>
            </a:extLst>
          </p:cNvPr>
          <p:cNvSpPr txBox="1"/>
          <p:nvPr/>
        </p:nvSpPr>
        <p:spPr>
          <a:xfrm>
            <a:off x="1011381" y="2084741"/>
            <a:ext cx="1704109" cy="646331"/>
          </a:xfrm>
          <a:prstGeom prst="rect">
            <a:avLst/>
          </a:prstGeom>
          <a:noFill/>
        </p:spPr>
        <p:txBody>
          <a:bodyPr wrap="square" rtlCol="0">
            <a:spAutoFit/>
          </a:bodyPr>
          <a:lstStyle/>
          <a:p>
            <a:r>
              <a:rPr lang="fr-FR" dirty="0"/>
              <a:t>Espace Sphérique</a:t>
            </a:r>
          </a:p>
        </p:txBody>
      </p:sp>
      <p:sp>
        <p:nvSpPr>
          <p:cNvPr id="15" name="ZoneTexte 14">
            <a:extLst>
              <a:ext uri="{FF2B5EF4-FFF2-40B4-BE49-F238E27FC236}">
                <a16:creationId xmlns:a16="http://schemas.microsoft.com/office/drawing/2014/main" id="{927419E8-602C-B18E-62D9-28957D2829C2}"/>
              </a:ext>
            </a:extLst>
          </p:cNvPr>
          <p:cNvSpPr txBox="1"/>
          <p:nvPr/>
        </p:nvSpPr>
        <p:spPr>
          <a:xfrm>
            <a:off x="9439895" y="2431158"/>
            <a:ext cx="2204850" cy="1200329"/>
          </a:xfrm>
          <a:prstGeom prst="rect">
            <a:avLst/>
          </a:prstGeom>
          <a:noFill/>
        </p:spPr>
        <p:txBody>
          <a:bodyPr wrap="square" rtlCol="0">
            <a:spAutoFit/>
          </a:bodyPr>
          <a:lstStyle/>
          <a:p>
            <a:r>
              <a:rPr lang="fr-FR" dirty="0">
                <a:latin typeface="Aptos Light" panose="020B0004020202020204" pitchFamily="34" charset="0"/>
              </a:rPr>
              <a:t>Cercle des corrélations </a:t>
            </a:r>
          </a:p>
          <a:p>
            <a:endParaRPr lang="fr-FR" dirty="0">
              <a:latin typeface="Aptos Light" panose="020B0004020202020204" pitchFamily="34" charset="0"/>
            </a:endParaRPr>
          </a:p>
          <a:p>
            <a:r>
              <a:rPr lang="fr-FR" dirty="0">
                <a:latin typeface="Aptos Light" panose="020B0004020202020204" pitchFamily="34" charset="0"/>
              </a:rPr>
              <a:t>1</a:t>
            </a:r>
            <a:r>
              <a:rPr lang="fr-FR" baseline="30000" dirty="0">
                <a:latin typeface="Aptos Light" panose="020B0004020202020204" pitchFamily="34" charset="0"/>
              </a:rPr>
              <a:t>er</a:t>
            </a:r>
            <a:r>
              <a:rPr lang="fr-FR" dirty="0">
                <a:latin typeface="Aptos Light" panose="020B0004020202020204" pitchFamily="34" charset="0"/>
              </a:rPr>
              <a:t> plan factoriel</a:t>
            </a:r>
          </a:p>
        </p:txBody>
      </p:sp>
      <p:pic>
        <p:nvPicPr>
          <p:cNvPr id="11" name="Image 10">
            <a:extLst>
              <a:ext uri="{FF2B5EF4-FFF2-40B4-BE49-F238E27FC236}">
                <a16:creationId xmlns:a16="http://schemas.microsoft.com/office/drawing/2014/main" id="{5DA12C53-5403-B6D4-46C3-A195D420B158}"/>
              </a:ext>
            </a:extLst>
          </p:cNvPr>
          <p:cNvPicPr>
            <a:picLocks noChangeAspect="1"/>
          </p:cNvPicPr>
          <p:nvPr/>
        </p:nvPicPr>
        <p:blipFill>
          <a:blip r:embed="rId4"/>
          <a:stretch>
            <a:fillRect/>
          </a:stretch>
        </p:blipFill>
        <p:spPr>
          <a:xfrm>
            <a:off x="930791" y="2844709"/>
            <a:ext cx="1393993" cy="1168581"/>
          </a:xfrm>
          <a:prstGeom prst="rect">
            <a:avLst/>
          </a:prstGeom>
        </p:spPr>
      </p:pic>
    </p:spTree>
    <p:extLst>
      <p:ext uri="{BB962C8B-B14F-4D97-AF65-F5344CB8AC3E}">
        <p14:creationId xmlns:p14="http://schemas.microsoft.com/office/powerpoint/2010/main" val="24828435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795BFF5-786C-C4D6-349D-A6F91523F03A}"/>
              </a:ext>
            </a:extLst>
          </p:cNvPr>
          <p:cNvSpPr>
            <a:spLocks noGrp="1"/>
          </p:cNvSpPr>
          <p:nvPr>
            <p:ph type="title"/>
          </p:nvPr>
        </p:nvSpPr>
        <p:spPr>
          <a:xfrm>
            <a:off x="1121103" y="651372"/>
            <a:ext cx="10691265" cy="725483"/>
          </a:xfrm>
        </p:spPr>
        <p:txBody>
          <a:bodyPr/>
          <a:lstStyle/>
          <a:p>
            <a:pPr algn="ctr"/>
            <a:r>
              <a:rPr lang="fr-FR"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-Analyse en composante principale-</a:t>
            </a:r>
            <a:endParaRPr lang="fr-FR" dirty="0"/>
          </a:p>
        </p:txBody>
      </p:sp>
      <p:pic>
        <p:nvPicPr>
          <p:cNvPr id="4" name="Image 3">
            <a:extLst>
              <a:ext uri="{FF2B5EF4-FFF2-40B4-BE49-F238E27FC236}">
                <a16:creationId xmlns:a16="http://schemas.microsoft.com/office/drawing/2014/main" id="{1EEB0029-76CC-1A01-F1B3-CC149E2BD35F}"/>
              </a:ext>
            </a:extLst>
          </p:cNvPr>
          <p:cNvPicPr>
            <a:picLocks noChangeAspect="1"/>
          </p:cNvPicPr>
          <p:nvPr/>
        </p:nvPicPr>
        <p:blipFill>
          <a:blip r:embed="rId2"/>
          <a:stretch>
            <a:fillRect/>
          </a:stretch>
        </p:blipFill>
        <p:spPr>
          <a:xfrm>
            <a:off x="168616" y="150391"/>
            <a:ext cx="2256544" cy="924430"/>
          </a:xfrm>
          <a:prstGeom prst="rect">
            <a:avLst/>
          </a:prstGeom>
        </p:spPr>
      </p:pic>
      <p:sp>
        <p:nvSpPr>
          <p:cNvPr id="8" name="ZoneTexte 7">
            <a:extLst>
              <a:ext uri="{FF2B5EF4-FFF2-40B4-BE49-F238E27FC236}">
                <a16:creationId xmlns:a16="http://schemas.microsoft.com/office/drawing/2014/main" id="{B6DEC0D4-22DD-BF71-BF2A-C17220C368AC}"/>
              </a:ext>
            </a:extLst>
          </p:cNvPr>
          <p:cNvSpPr txBox="1"/>
          <p:nvPr/>
        </p:nvSpPr>
        <p:spPr>
          <a:xfrm>
            <a:off x="3611818" y="1376855"/>
            <a:ext cx="5953381" cy="707886"/>
          </a:xfrm>
          <a:prstGeom prst="rect">
            <a:avLst/>
          </a:prstGeom>
          <a:noFill/>
        </p:spPr>
        <p:txBody>
          <a:bodyPr wrap="square" rtlCol="0">
            <a:spAutoFit/>
          </a:bodyPr>
          <a:lstStyle/>
          <a:p>
            <a:r>
              <a:rPr lang="fr-FR" sz="2000" u="sng" dirty="0"/>
              <a:t>Un flux de marchandise, un axe d’autosuffisance . </a:t>
            </a:r>
          </a:p>
          <a:p>
            <a:endParaRPr lang="fr-FR" sz="2000" u="sng" dirty="0"/>
          </a:p>
        </p:txBody>
      </p:sp>
      <p:pic>
        <p:nvPicPr>
          <p:cNvPr id="5" name="Image 4" descr="Une image contenant texte, ligne, diagramme, Tracé&#10;&#10;Description générée automatiquement">
            <a:extLst>
              <a:ext uri="{FF2B5EF4-FFF2-40B4-BE49-F238E27FC236}">
                <a16:creationId xmlns:a16="http://schemas.microsoft.com/office/drawing/2014/main" id="{5BCE0CCF-43DC-F4AE-6B05-DB0D584CD286}"/>
              </a:ext>
            </a:extLst>
          </p:cNvPr>
          <p:cNvPicPr>
            <a:picLocks noChangeAspect="1"/>
          </p:cNvPicPr>
          <p:nvPr/>
        </p:nvPicPr>
        <p:blipFill>
          <a:blip r:embed="rId3"/>
          <a:stretch>
            <a:fillRect/>
          </a:stretch>
        </p:blipFill>
        <p:spPr>
          <a:xfrm>
            <a:off x="3273746" y="1877836"/>
            <a:ext cx="5953381" cy="4778996"/>
          </a:xfrm>
          <a:prstGeom prst="rect">
            <a:avLst/>
          </a:prstGeom>
        </p:spPr>
      </p:pic>
      <p:sp>
        <p:nvSpPr>
          <p:cNvPr id="13" name="ZoneTexte 12">
            <a:extLst>
              <a:ext uri="{FF2B5EF4-FFF2-40B4-BE49-F238E27FC236}">
                <a16:creationId xmlns:a16="http://schemas.microsoft.com/office/drawing/2014/main" id="{76B42960-CC87-63FF-E3CF-B794E779256D}"/>
              </a:ext>
            </a:extLst>
          </p:cNvPr>
          <p:cNvSpPr txBox="1"/>
          <p:nvPr/>
        </p:nvSpPr>
        <p:spPr>
          <a:xfrm>
            <a:off x="1011381" y="2084741"/>
            <a:ext cx="1704109" cy="646331"/>
          </a:xfrm>
          <a:prstGeom prst="rect">
            <a:avLst/>
          </a:prstGeom>
          <a:noFill/>
        </p:spPr>
        <p:txBody>
          <a:bodyPr wrap="square" rtlCol="0">
            <a:spAutoFit/>
          </a:bodyPr>
          <a:lstStyle/>
          <a:p>
            <a:r>
              <a:rPr lang="fr-FR" dirty="0"/>
              <a:t>Espace Sphérique</a:t>
            </a:r>
          </a:p>
        </p:txBody>
      </p:sp>
      <p:sp>
        <p:nvSpPr>
          <p:cNvPr id="15" name="ZoneTexte 14">
            <a:extLst>
              <a:ext uri="{FF2B5EF4-FFF2-40B4-BE49-F238E27FC236}">
                <a16:creationId xmlns:a16="http://schemas.microsoft.com/office/drawing/2014/main" id="{927419E8-602C-B18E-62D9-28957D2829C2}"/>
              </a:ext>
            </a:extLst>
          </p:cNvPr>
          <p:cNvSpPr txBox="1"/>
          <p:nvPr/>
        </p:nvSpPr>
        <p:spPr>
          <a:xfrm>
            <a:off x="9439895" y="2431158"/>
            <a:ext cx="2204850" cy="1200329"/>
          </a:xfrm>
          <a:prstGeom prst="rect">
            <a:avLst/>
          </a:prstGeom>
          <a:noFill/>
        </p:spPr>
        <p:txBody>
          <a:bodyPr wrap="square" rtlCol="0">
            <a:spAutoFit/>
          </a:bodyPr>
          <a:lstStyle/>
          <a:p>
            <a:r>
              <a:rPr lang="fr-FR" dirty="0">
                <a:latin typeface="Aptos Light" panose="020B0004020202020204" pitchFamily="34" charset="0"/>
              </a:rPr>
              <a:t>Cercle des corrélations </a:t>
            </a:r>
          </a:p>
          <a:p>
            <a:endParaRPr lang="fr-FR" dirty="0">
              <a:latin typeface="Aptos Light" panose="020B0004020202020204" pitchFamily="34" charset="0"/>
            </a:endParaRPr>
          </a:p>
          <a:p>
            <a:r>
              <a:rPr lang="fr-FR" dirty="0">
                <a:latin typeface="Aptos Light" panose="020B0004020202020204" pitchFamily="34" charset="0"/>
              </a:rPr>
              <a:t>1</a:t>
            </a:r>
            <a:r>
              <a:rPr lang="fr-FR" baseline="30000" dirty="0">
                <a:latin typeface="Aptos Light" panose="020B0004020202020204" pitchFamily="34" charset="0"/>
              </a:rPr>
              <a:t>er</a:t>
            </a:r>
            <a:r>
              <a:rPr lang="fr-FR" dirty="0">
                <a:latin typeface="Aptos Light" panose="020B0004020202020204" pitchFamily="34" charset="0"/>
              </a:rPr>
              <a:t> plan factoriel</a:t>
            </a:r>
          </a:p>
        </p:txBody>
      </p:sp>
      <p:pic>
        <p:nvPicPr>
          <p:cNvPr id="7" name="Image 6" descr="Une image contenant sphère, cercle, balle, astronomie&#10;&#10;Description générée automatiquement">
            <a:extLst>
              <a:ext uri="{FF2B5EF4-FFF2-40B4-BE49-F238E27FC236}">
                <a16:creationId xmlns:a16="http://schemas.microsoft.com/office/drawing/2014/main" id="{04856D2D-78E4-7249-6037-E6AB5AD9D775}"/>
              </a:ext>
            </a:extLst>
          </p:cNvPr>
          <p:cNvPicPr>
            <a:picLocks noChangeAspect="1"/>
          </p:cNvPicPr>
          <p:nvPr/>
        </p:nvPicPr>
        <p:blipFill>
          <a:blip r:embed="rId4"/>
          <a:stretch>
            <a:fillRect/>
          </a:stretch>
        </p:blipFill>
        <p:spPr>
          <a:xfrm>
            <a:off x="866987" y="2760943"/>
            <a:ext cx="1471225" cy="1237418"/>
          </a:xfrm>
          <a:prstGeom prst="rect">
            <a:avLst/>
          </a:prstGeom>
        </p:spPr>
      </p:pic>
    </p:spTree>
    <p:extLst>
      <p:ext uri="{BB962C8B-B14F-4D97-AF65-F5344CB8AC3E}">
        <p14:creationId xmlns:p14="http://schemas.microsoft.com/office/powerpoint/2010/main" val="16040541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795BFF5-786C-C4D6-349D-A6F91523F03A}"/>
              </a:ext>
            </a:extLst>
          </p:cNvPr>
          <p:cNvSpPr>
            <a:spLocks noGrp="1"/>
          </p:cNvSpPr>
          <p:nvPr>
            <p:ph type="title"/>
          </p:nvPr>
        </p:nvSpPr>
        <p:spPr>
          <a:xfrm>
            <a:off x="1121103" y="651372"/>
            <a:ext cx="10691265" cy="725483"/>
          </a:xfrm>
        </p:spPr>
        <p:txBody>
          <a:bodyPr/>
          <a:lstStyle/>
          <a:p>
            <a:pPr algn="ctr"/>
            <a:r>
              <a:rPr lang="fr-FR"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-Analyse en composante principale-</a:t>
            </a:r>
            <a:endParaRPr lang="fr-FR" dirty="0"/>
          </a:p>
        </p:txBody>
      </p:sp>
      <p:pic>
        <p:nvPicPr>
          <p:cNvPr id="4" name="Image 3">
            <a:extLst>
              <a:ext uri="{FF2B5EF4-FFF2-40B4-BE49-F238E27FC236}">
                <a16:creationId xmlns:a16="http://schemas.microsoft.com/office/drawing/2014/main" id="{1EEB0029-76CC-1A01-F1B3-CC149E2BD35F}"/>
              </a:ext>
            </a:extLst>
          </p:cNvPr>
          <p:cNvPicPr>
            <a:picLocks noChangeAspect="1"/>
          </p:cNvPicPr>
          <p:nvPr/>
        </p:nvPicPr>
        <p:blipFill>
          <a:blip r:embed="rId2"/>
          <a:stretch>
            <a:fillRect/>
          </a:stretch>
        </p:blipFill>
        <p:spPr>
          <a:xfrm>
            <a:off x="168616" y="150391"/>
            <a:ext cx="2256544" cy="924430"/>
          </a:xfrm>
          <a:prstGeom prst="rect">
            <a:avLst/>
          </a:prstGeom>
        </p:spPr>
      </p:pic>
      <p:sp>
        <p:nvSpPr>
          <p:cNvPr id="8" name="ZoneTexte 7">
            <a:extLst>
              <a:ext uri="{FF2B5EF4-FFF2-40B4-BE49-F238E27FC236}">
                <a16:creationId xmlns:a16="http://schemas.microsoft.com/office/drawing/2014/main" id="{B6DEC0D4-22DD-BF71-BF2A-C17220C368AC}"/>
              </a:ext>
            </a:extLst>
          </p:cNvPr>
          <p:cNvSpPr txBox="1"/>
          <p:nvPr/>
        </p:nvSpPr>
        <p:spPr>
          <a:xfrm>
            <a:off x="3611818" y="1376855"/>
            <a:ext cx="5953381" cy="707886"/>
          </a:xfrm>
          <a:prstGeom prst="rect">
            <a:avLst/>
          </a:prstGeom>
          <a:noFill/>
        </p:spPr>
        <p:txBody>
          <a:bodyPr wrap="square" rtlCol="0">
            <a:spAutoFit/>
          </a:bodyPr>
          <a:lstStyle/>
          <a:p>
            <a:r>
              <a:rPr lang="fr-FR" sz="2000" u="sng" dirty="0"/>
              <a:t>Un flux de marchandise, un axe d’autosuffisance . </a:t>
            </a:r>
          </a:p>
          <a:p>
            <a:endParaRPr lang="fr-FR" sz="2000" u="sng" dirty="0"/>
          </a:p>
        </p:txBody>
      </p:sp>
      <p:pic>
        <p:nvPicPr>
          <p:cNvPr id="3" name="Image 2" descr="Une image contenant texte, ligne, diagramme, capture d’écran&#10;&#10;Description générée automatiquement">
            <a:extLst>
              <a:ext uri="{FF2B5EF4-FFF2-40B4-BE49-F238E27FC236}">
                <a16:creationId xmlns:a16="http://schemas.microsoft.com/office/drawing/2014/main" id="{A1601171-6C6C-0254-FB44-376B77A479EA}"/>
              </a:ext>
            </a:extLst>
          </p:cNvPr>
          <p:cNvPicPr>
            <a:picLocks noChangeAspect="1"/>
          </p:cNvPicPr>
          <p:nvPr/>
        </p:nvPicPr>
        <p:blipFill>
          <a:blip r:embed="rId3"/>
          <a:stretch>
            <a:fillRect/>
          </a:stretch>
        </p:blipFill>
        <p:spPr>
          <a:xfrm>
            <a:off x="3180585" y="1877836"/>
            <a:ext cx="5830829" cy="4680618"/>
          </a:xfrm>
          <a:prstGeom prst="rect">
            <a:avLst/>
          </a:prstGeom>
        </p:spPr>
      </p:pic>
    </p:spTree>
    <p:extLst>
      <p:ext uri="{BB962C8B-B14F-4D97-AF65-F5344CB8AC3E}">
        <p14:creationId xmlns:p14="http://schemas.microsoft.com/office/powerpoint/2010/main" val="30136087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795BFF5-786C-C4D6-349D-A6F91523F03A}"/>
              </a:ext>
            </a:extLst>
          </p:cNvPr>
          <p:cNvSpPr>
            <a:spLocks noGrp="1"/>
          </p:cNvSpPr>
          <p:nvPr>
            <p:ph type="title"/>
          </p:nvPr>
        </p:nvSpPr>
        <p:spPr>
          <a:xfrm>
            <a:off x="1121103" y="651372"/>
            <a:ext cx="10691265" cy="725483"/>
          </a:xfrm>
        </p:spPr>
        <p:txBody>
          <a:bodyPr/>
          <a:lstStyle/>
          <a:p>
            <a:pPr algn="ctr"/>
            <a:r>
              <a:rPr lang="fr-FR"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-Analyse en composante principale-</a:t>
            </a:r>
            <a:endParaRPr lang="fr-FR" dirty="0"/>
          </a:p>
        </p:txBody>
      </p:sp>
      <p:sp>
        <p:nvSpPr>
          <p:cNvPr id="7" name="ZoneTexte 6">
            <a:extLst>
              <a:ext uri="{FF2B5EF4-FFF2-40B4-BE49-F238E27FC236}">
                <a16:creationId xmlns:a16="http://schemas.microsoft.com/office/drawing/2014/main" id="{67600BAB-0D38-ECA0-1821-DDE887AF96EA}"/>
              </a:ext>
            </a:extLst>
          </p:cNvPr>
          <p:cNvSpPr txBox="1"/>
          <p:nvPr/>
        </p:nvSpPr>
        <p:spPr>
          <a:xfrm>
            <a:off x="8613392" y="2038328"/>
            <a:ext cx="3469865" cy="3139321"/>
          </a:xfrm>
          <a:prstGeom prst="rect">
            <a:avLst/>
          </a:prstGeom>
          <a:noFill/>
        </p:spPr>
        <p:txBody>
          <a:bodyPr wrap="square" rtlCol="0">
            <a:spAutoFit/>
          </a:bodyPr>
          <a:lstStyle/>
          <a:p>
            <a:r>
              <a:rPr lang="fr-FR" dirty="0">
                <a:latin typeface="Aptos Light" panose="020B0004020202020204" pitchFamily="34" charset="0"/>
              </a:rPr>
              <a:t>&gt;Les non-producteurs sont le départ (blanc), on y voit un dégradé vers le violet foncé</a:t>
            </a:r>
          </a:p>
          <a:p>
            <a:endParaRPr lang="fr-FR" dirty="0">
              <a:latin typeface="Aptos Light" panose="020B0004020202020204" pitchFamily="34" charset="0"/>
            </a:endParaRPr>
          </a:p>
          <a:p>
            <a:r>
              <a:rPr lang="fr-FR" dirty="0">
                <a:latin typeface="Aptos Light" panose="020B0004020202020204" pitchFamily="34" charset="0"/>
              </a:rPr>
              <a:t>&gt;A partir de la production, 2 camps se forment:</a:t>
            </a:r>
          </a:p>
          <a:p>
            <a:r>
              <a:rPr lang="fr-FR" dirty="0">
                <a:latin typeface="Aptos Light" panose="020B0004020202020204" pitchFamily="34" charset="0"/>
              </a:rPr>
              <a:t>	-les marchands</a:t>
            </a:r>
          </a:p>
          <a:p>
            <a:r>
              <a:rPr lang="fr-FR" dirty="0">
                <a:latin typeface="Aptos Light" panose="020B0004020202020204" pitchFamily="34" charset="0"/>
              </a:rPr>
              <a:t>	-les auto-suffisants </a:t>
            </a:r>
          </a:p>
          <a:p>
            <a:endParaRPr lang="fr-FR" dirty="0">
              <a:latin typeface="Aptos Light" panose="020B0004020202020204" pitchFamily="34" charset="0"/>
            </a:endParaRPr>
          </a:p>
          <a:p>
            <a:r>
              <a:rPr lang="fr-FR" dirty="0">
                <a:latin typeface="Aptos Light" panose="020B0004020202020204" pitchFamily="34" charset="0"/>
              </a:rPr>
              <a:t>&gt;La production est bon indicateur </a:t>
            </a:r>
          </a:p>
          <a:p>
            <a:endParaRPr lang="fr-FR" dirty="0">
              <a:latin typeface="Aptos Light" panose="020B0004020202020204" pitchFamily="34" charset="0"/>
            </a:endParaRPr>
          </a:p>
        </p:txBody>
      </p:sp>
      <p:pic>
        <p:nvPicPr>
          <p:cNvPr id="4" name="Image 3">
            <a:extLst>
              <a:ext uri="{FF2B5EF4-FFF2-40B4-BE49-F238E27FC236}">
                <a16:creationId xmlns:a16="http://schemas.microsoft.com/office/drawing/2014/main" id="{1EEB0029-76CC-1A01-F1B3-CC149E2BD35F}"/>
              </a:ext>
            </a:extLst>
          </p:cNvPr>
          <p:cNvPicPr>
            <a:picLocks noChangeAspect="1"/>
          </p:cNvPicPr>
          <p:nvPr/>
        </p:nvPicPr>
        <p:blipFill>
          <a:blip r:embed="rId2"/>
          <a:stretch>
            <a:fillRect/>
          </a:stretch>
        </p:blipFill>
        <p:spPr>
          <a:xfrm>
            <a:off x="168616" y="150391"/>
            <a:ext cx="2256544" cy="924430"/>
          </a:xfrm>
          <a:prstGeom prst="rect">
            <a:avLst/>
          </a:prstGeom>
        </p:spPr>
      </p:pic>
      <p:pic>
        <p:nvPicPr>
          <p:cNvPr id="6" name="Image 5" descr="Une image contenant texte, capture d’écran, diagramme, Tracé&#10;&#10;Description générée automatiquement">
            <a:extLst>
              <a:ext uri="{FF2B5EF4-FFF2-40B4-BE49-F238E27FC236}">
                <a16:creationId xmlns:a16="http://schemas.microsoft.com/office/drawing/2014/main" id="{B64D76EC-ECDE-66E5-5E2A-ED71542C9F48}"/>
              </a:ext>
            </a:extLst>
          </p:cNvPr>
          <p:cNvPicPr>
            <a:picLocks noChangeAspect="1"/>
          </p:cNvPicPr>
          <p:nvPr/>
        </p:nvPicPr>
        <p:blipFill>
          <a:blip r:embed="rId3"/>
          <a:stretch>
            <a:fillRect/>
          </a:stretch>
        </p:blipFill>
        <p:spPr>
          <a:xfrm>
            <a:off x="2126716" y="1788453"/>
            <a:ext cx="5965183" cy="4919156"/>
          </a:xfrm>
          <a:prstGeom prst="rect">
            <a:avLst/>
          </a:prstGeom>
        </p:spPr>
      </p:pic>
      <p:sp>
        <p:nvSpPr>
          <p:cNvPr id="8" name="ZoneTexte 7">
            <a:extLst>
              <a:ext uri="{FF2B5EF4-FFF2-40B4-BE49-F238E27FC236}">
                <a16:creationId xmlns:a16="http://schemas.microsoft.com/office/drawing/2014/main" id="{B6DEC0D4-22DD-BF71-BF2A-C17220C368AC}"/>
              </a:ext>
            </a:extLst>
          </p:cNvPr>
          <p:cNvSpPr txBox="1"/>
          <p:nvPr/>
        </p:nvSpPr>
        <p:spPr>
          <a:xfrm>
            <a:off x="2710330" y="1399804"/>
            <a:ext cx="7947019" cy="400110"/>
          </a:xfrm>
          <a:prstGeom prst="rect">
            <a:avLst/>
          </a:prstGeom>
          <a:noFill/>
        </p:spPr>
        <p:txBody>
          <a:bodyPr wrap="square" rtlCol="0">
            <a:spAutoFit/>
          </a:bodyPr>
          <a:lstStyle/>
          <a:p>
            <a:r>
              <a:rPr lang="fr-FR" sz="2000" u="sng" dirty="0">
                <a:latin typeface="Aptos" panose="020B0004020202020204" pitchFamily="34" charset="0"/>
              </a:rPr>
              <a:t>Projection des pays dans la PCA : une structure pseudo-entropique </a:t>
            </a:r>
          </a:p>
        </p:txBody>
      </p:sp>
      <p:pic>
        <p:nvPicPr>
          <p:cNvPr id="17" name="Graphique 16" descr="Bateau remorqueur contour">
            <a:extLst>
              <a:ext uri="{FF2B5EF4-FFF2-40B4-BE49-F238E27FC236}">
                <a16:creationId xmlns:a16="http://schemas.microsoft.com/office/drawing/2014/main" id="{2D7BA609-A8E3-BD6E-B804-CFE3089F989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47076" y="2865074"/>
            <a:ext cx="551004" cy="551004"/>
          </a:xfrm>
          <a:prstGeom prst="rect">
            <a:avLst/>
          </a:prstGeom>
        </p:spPr>
      </p:pic>
      <p:pic>
        <p:nvPicPr>
          <p:cNvPr id="19" name="Graphique 18" descr="Homme agriculteur contour">
            <a:extLst>
              <a:ext uri="{FF2B5EF4-FFF2-40B4-BE49-F238E27FC236}">
                <a16:creationId xmlns:a16="http://schemas.microsoft.com/office/drawing/2014/main" id="{1E0620DC-1D6B-08B7-5012-8D5C2518BD8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479606" y="4891391"/>
            <a:ext cx="772119" cy="772119"/>
          </a:xfrm>
          <a:prstGeom prst="rect">
            <a:avLst/>
          </a:prstGeom>
        </p:spPr>
      </p:pic>
      <p:sp>
        <p:nvSpPr>
          <p:cNvPr id="3" name="ZoneTexte 2">
            <a:extLst>
              <a:ext uri="{FF2B5EF4-FFF2-40B4-BE49-F238E27FC236}">
                <a16:creationId xmlns:a16="http://schemas.microsoft.com/office/drawing/2014/main" id="{EA74434B-6448-B5ED-3F32-400B29D46414}"/>
              </a:ext>
            </a:extLst>
          </p:cNvPr>
          <p:cNvSpPr txBox="1"/>
          <p:nvPr/>
        </p:nvSpPr>
        <p:spPr>
          <a:xfrm>
            <a:off x="6431524" y="3185941"/>
            <a:ext cx="448056" cy="369332"/>
          </a:xfrm>
          <a:prstGeom prst="rect">
            <a:avLst/>
          </a:prstGeom>
          <a:noFill/>
        </p:spPr>
        <p:txBody>
          <a:bodyPr wrap="square" rtlCol="0">
            <a:spAutoFit/>
          </a:bodyPr>
          <a:lstStyle/>
          <a:p>
            <a:r>
              <a:rPr lang="fr-FR" dirty="0"/>
              <a:t>🇧🇸</a:t>
            </a:r>
          </a:p>
        </p:txBody>
      </p:sp>
      <p:sp>
        <p:nvSpPr>
          <p:cNvPr id="5" name="ZoneTexte 4">
            <a:extLst>
              <a:ext uri="{FF2B5EF4-FFF2-40B4-BE49-F238E27FC236}">
                <a16:creationId xmlns:a16="http://schemas.microsoft.com/office/drawing/2014/main" id="{43972AAD-4D85-3149-9CF7-70769D707CBE}"/>
              </a:ext>
            </a:extLst>
          </p:cNvPr>
          <p:cNvSpPr txBox="1"/>
          <p:nvPr/>
        </p:nvSpPr>
        <p:spPr>
          <a:xfrm>
            <a:off x="6095999" y="4750968"/>
            <a:ext cx="448056" cy="369332"/>
          </a:xfrm>
          <a:prstGeom prst="rect">
            <a:avLst/>
          </a:prstGeom>
          <a:noFill/>
        </p:spPr>
        <p:txBody>
          <a:bodyPr wrap="square" rtlCol="0">
            <a:spAutoFit/>
          </a:bodyPr>
          <a:lstStyle/>
          <a:p>
            <a:r>
              <a:rPr lang="fr-FR" dirty="0"/>
              <a:t>🇺🇸</a:t>
            </a:r>
          </a:p>
        </p:txBody>
      </p:sp>
      <p:sp>
        <p:nvSpPr>
          <p:cNvPr id="10" name="ZoneTexte 9">
            <a:extLst>
              <a:ext uri="{FF2B5EF4-FFF2-40B4-BE49-F238E27FC236}">
                <a16:creationId xmlns:a16="http://schemas.microsoft.com/office/drawing/2014/main" id="{29E0A67B-991D-4295-588B-D0C7FE2AFE62}"/>
              </a:ext>
            </a:extLst>
          </p:cNvPr>
          <p:cNvSpPr txBox="1"/>
          <p:nvPr/>
        </p:nvSpPr>
        <p:spPr>
          <a:xfrm>
            <a:off x="6251725" y="3433206"/>
            <a:ext cx="448056" cy="369332"/>
          </a:xfrm>
          <a:prstGeom prst="rect">
            <a:avLst/>
          </a:prstGeom>
          <a:noFill/>
        </p:spPr>
        <p:txBody>
          <a:bodyPr wrap="square" rtlCol="0">
            <a:spAutoFit/>
          </a:bodyPr>
          <a:lstStyle/>
          <a:p>
            <a:r>
              <a:rPr lang="fr-FR" dirty="0"/>
              <a:t>🇧🇪</a:t>
            </a:r>
          </a:p>
        </p:txBody>
      </p:sp>
      <p:sp>
        <p:nvSpPr>
          <p:cNvPr id="11" name="ZoneTexte 10">
            <a:extLst>
              <a:ext uri="{FF2B5EF4-FFF2-40B4-BE49-F238E27FC236}">
                <a16:creationId xmlns:a16="http://schemas.microsoft.com/office/drawing/2014/main" id="{6BBC5D3F-C329-A13A-935E-B65A2600E8BC}"/>
              </a:ext>
            </a:extLst>
          </p:cNvPr>
          <p:cNvSpPr txBox="1"/>
          <p:nvPr/>
        </p:nvSpPr>
        <p:spPr>
          <a:xfrm>
            <a:off x="7680561" y="1938929"/>
            <a:ext cx="448056" cy="369332"/>
          </a:xfrm>
          <a:prstGeom prst="rect">
            <a:avLst/>
          </a:prstGeom>
          <a:noFill/>
        </p:spPr>
        <p:txBody>
          <a:bodyPr wrap="square" rtlCol="0">
            <a:spAutoFit/>
          </a:bodyPr>
          <a:lstStyle/>
          <a:p>
            <a:r>
              <a:rPr lang="fr-FR" dirty="0"/>
              <a:t>🇨🇳</a:t>
            </a:r>
          </a:p>
        </p:txBody>
      </p:sp>
      <p:sp>
        <p:nvSpPr>
          <p:cNvPr id="12" name="ZoneTexte 11">
            <a:extLst>
              <a:ext uri="{FF2B5EF4-FFF2-40B4-BE49-F238E27FC236}">
                <a16:creationId xmlns:a16="http://schemas.microsoft.com/office/drawing/2014/main" id="{C263558A-C63C-A2CC-CA69-86FB274C6791}"/>
              </a:ext>
            </a:extLst>
          </p:cNvPr>
          <p:cNvSpPr txBox="1"/>
          <p:nvPr/>
        </p:nvSpPr>
        <p:spPr>
          <a:xfrm>
            <a:off x="6878774" y="3461370"/>
            <a:ext cx="448056" cy="369332"/>
          </a:xfrm>
          <a:prstGeom prst="rect">
            <a:avLst/>
          </a:prstGeom>
          <a:noFill/>
        </p:spPr>
        <p:txBody>
          <a:bodyPr wrap="square" rtlCol="0">
            <a:spAutoFit/>
          </a:bodyPr>
          <a:lstStyle/>
          <a:p>
            <a:r>
              <a:rPr lang="fr-FR" dirty="0"/>
              <a:t>🇳🇱</a:t>
            </a:r>
          </a:p>
        </p:txBody>
      </p:sp>
      <p:sp>
        <p:nvSpPr>
          <p:cNvPr id="13" name="ZoneTexte 12">
            <a:extLst>
              <a:ext uri="{FF2B5EF4-FFF2-40B4-BE49-F238E27FC236}">
                <a16:creationId xmlns:a16="http://schemas.microsoft.com/office/drawing/2014/main" id="{26764786-3DCC-4D96-AB7C-9561A00A41BF}"/>
              </a:ext>
            </a:extLst>
          </p:cNvPr>
          <p:cNvSpPr txBox="1"/>
          <p:nvPr/>
        </p:nvSpPr>
        <p:spPr>
          <a:xfrm>
            <a:off x="5759460" y="4607573"/>
            <a:ext cx="448056" cy="369332"/>
          </a:xfrm>
          <a:prstGeom prst="rect">
            <a:avLst/>
          </a:prstGeom>
          <a:noFill/>
        </p:spPr>
        <p:txBody>
          <a:bodyPr wrap="square" rtlCol="0">
            <a:spAutoFit/>
          </a:bodyPr>
          <a:lstStyle/>
          <a:p>
            <a:r>
              <a:rPr lang="fr-FR" dirty="0"/>
              <a:t>🇦🇺</a:t>
            </a:r>
          </a:p>
        </p:txBody>
      </p:sp>
      <p:sp>
        <p:nvSpPr>
          <p:cNvPr id="14" name="ZoneTexte 13">
            <a:extLst>
              <a:ext uri="{FF2B5EF4-FFF2-40B4-BE49-F238E27FC236}">
                <a16:creationId xmlns:a16="http://schemas.microsoft.com/office/drawing/2014/main" id="{C60FF00C-5068-5775-ACA1-0B09D2CD2750}"/>
              </a:ext>
            </a:extLst>
          </p:cNvPr>
          <p:cNvSpPr txBox="1"/>
          <p:nvPr/>
        </p:nvSpPr>
        <p:spPr>
          <a:xfrm>
            <a:off x="6061487" y="4548358"/>
            <a:ext cx="482567" cy="369332"/>
          </a:xfrm>
          <a:prstGeom prst="rect">
            <a:avLst/>
          </a:prstGeom>
          <a:noFill/>
        </p:spPr>
        <p:txBody>
          <a:bodyPr wrap="square" rtlCol="0">
            <a:spAutoFit/>
          </a:bodyPr>
          <a:lstStyle/>
          <a:p>
            <a:r>
              <a:rPr lang="fr-FR" dirty="0"/>
              <a:t>-🇧🇷</a:t>
            </a:r>
          </a:p>
        </p:txBody>
      </p:sp>
      <p:sp>
        <p:nvSpPr>
          <p:cNvPr id="15" name="ZoneTexte 14">
            <a:extLst>
              <a:ext uri="{FF2B5EF4-FFF2-40B4-BE49-F238E27FC236}">
                <a16:creationId xmlns:a16="http://schemas.microsoft.com/office/drawing/2014/main" id="{96D7470C-4077-C0C5-DBC2-44C26AFD53CE}"/>
              </a:ext>
            </a:extLst>
          </p:cNvPr>
          <p:cNvSpPr txBox="1"/>
          <p:nvPr/>
        </p:nvSpPr>
        <p:spPr>
          <a:xfrm>
            <a:off x="6145749" y="4973933"/>
            <a:ext cx="448056" cy="369332"/>
          </a:xfrm>
          <a:prstGeom prst="rect">
            <a:avLst/>
          </a:prstGeom>
          <a:noFill/>
        </p:spPr>
        <p:txBody>
          <a:bodyPr wrap="square" rtlCol="0">
            <a:spAutoFit/>
          </a:bodyPr>
          <a:lstStyle/>
          <a:p>
            <a:r>
              <a:rPr lang="fr-FR" dirty="0"/>
              <a:t>🇮🇱</a:t>
            </a:r>
          </a:p>
        </p:txBody>
      </p:sp>
    </p:spTree>
    <p:extLst>
      <p:ext uri="{BB962C8B-B14F-4D97-AF65-F5344CB8AC3E}">
        <p14:creationId xmlns:p14="http://schemas.microsoft.com/office/powerpoint/2010/main" val="22046402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795BFF5-786C-C4D6-349D-A6F91523F03A}"/>
              </a:ext>
            </a:extLst>
          </p:cNvPr>
          <p:cNvSpPr>
            <a:spLocks noGrp="1"/>
          </p:cNvSpPr>
          <p:nvPr>
            <p:ph type="title"/>
          </p:nvPr>
        </p:nvSpPr>
        <p:spPr>
          <a:xfrm>
            <a:off x="1121103" y="651372"/>
            <a:ext cx="10691265" cy="725483"/>
          </a:xfrm>
        </p:spPr>
        <p:txBody>
          <a:bodyPr/>
          <a:lstStyle/>
          <a:p>
            <a:pPr algn="ctr"/>
            <a:r>
              <a:rPr lang="fr-FR"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-Algorithme de clustering-</a:t>
            </a:r>
            <a:endParaRPr lang="fr-FR" dirty="0"/>
          </a:p>
        </p:txBody>
      </p:sp>
      <p:pic>
        <p:nvPicPr>
          <p:cNvPr id="4" name="Image 3">
            <a:extLst>
              <a:ext uri="{FF2B5EF4-FFF2-40B4-BE49-F238E27FC236}">
                <a16:creationId xmlns:a16="http://schemas.microsoft.com/office/drawing/2014/main" id="{1EEB0029-76CC-1A01-F1B3-CC149E2BD35F}"/>
              </a:ext>
            </a:extLst>
          </p:cNvPr>
          <p:cNvPicPr>
            <a:picLocks noChangeAspect="1"/>
          </p:cNvPicPr>
          <p:nvPr/>
        </p:nvPicPr>
        <p:blipFill>
          <a:blip r:embed="rId2"/>
          <a:stretch>
            <a:fillRect/>
          </a:stretch>
        </p:blipFill>
        <p:spPr>
          <a:xfrm>
            <a:off x="168616" y="150391"/>
            <a:ext cx="2256544" cy="924430"/>
          </a:xfrm>
          <a:prstGeom prst="rect">
            <a:avLst/>
          </a:prstGeom>
        </p:spPr>
      </p:pic>
      <p:sp>
        <p:nvSpPr>
          <p:cNvPr id="8" name="ZoneTexte 7">
            <a:extLst>
              <a:ext uri="{FF2B5EF4-FFF2-40B4-BE49-F238E27FC236}">
                <a16:creationId xmlns:a16="http://schemas.microsoft.com/office/drawing/2014/main" id="{B6DEC0D4-22DD-BF71-BF2A-C17220C368AC}"/>
              </a:ext>
            </a:extLst>
          </p:cNvPr>
          <p:cNvSpPr txBox="1"/>
          <p:nvPr/>
        </p:nvSpPr>
        <p:spPr>
          <a:xfrm>
            <a:off x="3419131" y="1335721"/>
            <a:ext cx="6692278" cy="400110"/>
          </a:xfrm>
          <a:prstGeom prst="rect">
            <a:avLst/>
          </a:prstGeom>
          <a:noFill/>
        </p:spPr>
        <p:txBody>
          <a:bodyPr wrap="square" rtlCol="0">
            <a:spAutoFit/>
          </a:bodyPr>
          <a:lstStyle/>
          <a:p>
            <a:r>
              <a:rPr lang="fr-FR" sz="2000" u="sng" dirty="0"/>
              <a:t>L'algorithme de </a:t>
            </a:r>
            <a:r>
              <a:rPr lang="fr-FR" sz="2000" u="sng" dirty="0">
                <a:latin typeface="Aptos" panose="020B0004020202020204" pitchFamily="34" charset="0"/>
              </a:rPr>
              <a:t>Classification ascendante </a:t>
            </a:r>
            <a:r>
              <a:rPr lang="fr-FR" sz="2000" u="sng" dirty="0" err="1">
                <a:latin typeface="Aptos" panose="020B0004020202020204" pitchFamily="34" charset="0"/>
              </a:rPr>
              <a:t>hierarchique</a:t>
            </a:r>
            <a:endParaRPr lang="fr-FR" sz="2000" u="sng" dirty="0">
              <a:latin typeface="Aptos" panose="020B0004020202020204" pitchFamily="34" charset="0"/>
            </a:endParaRPr>
          </a:p>
        </p:txBody>
      </p:sp>
      <p:sp>
        <p:nvSpPr>
          <p:cNvPr id="3" name="ZoneTexte 2">
            <a:extLst>
              <a:ext uri="{FF2B5EF4-FFF2-40B4-BE49-F238E27FC236}">
                <a16:creationId xmlns:a16="http://schemas.microsoft.com/office/drawing/2014/main" id="{78E73D7D-FDE5-9FD8-EC2D-B606E7FBA064}"/>
              </a:ext>
            </a:extLst>
          </p:cNvPr>
          <p:cNvSpPr txBox="1"/>
          <p:nvPr/>
        </p:nvSpPr>
        <p:spPr>
          <a:xfrm>
            <a:off x="635906" y="1877836"/>
            <a:ext cx="10920187" cy="1015663"/>
          </a:xfrm>
          <a:prstGeom prst="rect">
            <a:avLst/>
          </a:prstGeom>
          <a:noFill/>
        </p:spPr>
        <p:txBody>
          <a:bodyPr wrap="square" rtlCol="0">
            <a:spAutoFit/>
          </a:bodyPr>
          <a:lstStyle/>
          <a:p>
            <a:r>
              <a:rPr lang="fr-FR" sz="1200" dirty="0">
                <a:latin typeface="Aptos Light" panose="020B0004020202020204" pitchFamily="34" charset="0"/>
              </a:rPr>
              <a:t>L'algorithme de classification hiérarchique est un algorithme utilisé en apprentissage automatique et en statistiques pour regrouper des données en groupes de manière hiérarchique. </a:t>
            </a:r>
          </a:p>
          <a:p>
            <a:endParaRPr lang="fr-FR" sz="1200" dirty="0">
              <a:latin typeface="Aptos Light" panose="020B0004020202020204" pitchFamily="34" charset="0"/>
            </a:endParaRPr>
          </a:p>
          <a:p>
            <a:r>
              <a:rPr lang="fr-FR" sz="1200" dirty="0">
                <a:latin typeface="Aptos Light" panose="020B0004020202020204" pitchFamily="34" charset="0"/>
              </a:rPr>
              <a:t>CAH, construit une hiérarchie de clusters en fusionnant itérativement les clusters les plus similaires jusqu'à ce qu'un seul cluster contenant toutes les observations soit obtenu. Cette hiérarchie est souvent représentée sous la forme d'un </a:t>
            </a:r>
            <a:r>
              <a:rPr lang="fr-FR" sz="1200" u="sng" dirty="0">
                <a:latin typeface="Aptos Light" panose="020B0004020202020204" pitchFamily="34" charset="0"/>
              </a:rPr>
              <a:t>dendrogramme</a:t>
            </a:r>
          </a:p>
        </p:txBody>
      </p:sp>
      <p:pic>
        <p:nvPicPr>
          <p:cNvPr id="9" name="Image 8" descr="Une image contenant capture d’écran, diagramme, Rectangle, ligne&#10;&#10;Description générée automatiquement">
            <a:extLst>
              <a:ext uri="{FF2B5EF4-FFF2-40B4-BE49-F238E27FC236}">
                <a16:creationId xmlns:a16="http://schemas.microsoft.com/office/drawing/2014/main" id="{8A2A9CDF-68FB-F987-3203-661D68C2CD8C}"/>
              </a:ext>
            </a:extLst>
          </p:cNvPr>
          <p:cNvPicPr>
            <a:picLocks noChangeAspect="1"/>
          </p:cNvPicPr>
          <p:nvPr/>
        </p:nvPicPr>
        <p:blipFill>
          <a:blip r:embed="rId3"/>
          <a:stretch>
            <a:fillRect/>
          </a:stretch>
        </p:blipFill>
        <p:spPr>
          <a:xfrm>
            <a:off x="3210409" y="3060619"/>
            <a:ext cx="5397500" cy="2705100"/>
          </a:xfrm>
          <a:prstGeom prst="rect">
            <a:avLst/>
          </a:prstGeom>
        </p:spPr>
      </p:pic>
      <p:sp>
        <p:nvSpPr>
          <p:cNvPr id="10" name="ZoneTexte 9">
            <a:extLst>
              <a:ext uri="{FF2B5EF4-FFF2-40B4-BE49-F238E27FC236}">
                <a16:creationId xmlns:a16="http://schemas.microsoft.com/office/drawing/2014/main" id="{0D8BB012-A556-72FB-0922-81731E441DA7}"/>
              </a:ext>
            </a:extLst>
          </p:cNvPr>
          <p:cNvSpPr txBox="1"/>
          <p:nvPr/>
        </p:nvSpPr>
        <p:spPr>
          <a:xfrm>
            <a:off x="3528389" y="3450293"/>
            <a:ext cx="1272209" cy="246221"/>
          </a:xfrm>
          <a:prstGeom prst="rect">
            <a:avLst/>
          </a:prstGeom>
          <a:noFill/>
        </p:spPr>
        <p:txBody>
          <a:bodyPr wrap="square" rtlCol="0">
            <a:spAutoFit/>
          </a:bodyPr>
          <a:lstStyle/>
          <a:p>
            <a:r>
              <a:rPr lang="fr-FR" sz="1000" dirty="0"/>
              <a:t>dendrogramme</a:t>
            </a:r>
          </a:p>
        </p:txBody>
      </p:sp>
      <p:pic>
        <p:nvPicPr>
          <p:cNvPr id="14" name="Image 13">
            <a:extLst>
              <a:ext uri="{FF2B5EF4-FFF2-40B4-BE49-F238E27FC236}">
                <a16:creationId xmlns:a16="http://schemas.microsoft.com/office/drawing/2014/main" id="{CCE84B5C-4F66-1888-31F0-C8A903F1F4C4}"/>
              </a:ext>
            </a:extLst>
          </p:cNvPr>
          <p:cNvPicPr>
            <a:picLocks noChangeAspect="1"/>
          </p:cNvPicPr>
          <p:nvPr/>
        </p:nvPicPr>
        <p:blipFill>
          <a:blip r:embed="rId4"/>
          <a:stretch>
            <a:fillRect/>
          </a:stretch>
        </p:blipFill>
        <p:spPr>
          <a:xfrm>
            <a:off x="7946002" y="4635896"/>
            <a:ext cx="581923" cy="570207"/>
          </a:xfrm>
          <a:prstGeom prst="rect">
            <a:avLst/>
          </a:prstGeom>
        </p:spPr>
      </p:pic>
      <p:sp>
        <p:nvSpPr>
          <p:cNvPr id="15" name="Ellipse 14">
            <a:extLst>
              <a:ext uri="{FF2B5EF4-FFF2-40B4-BE49-F238E27FC236}">
                <a16:creationId xmlns:a16="http://schemas.microsoft.com/office/drawing/2014/main" id="{5533BC9D-C40D-DBEE-0D4A-D1DACC93DE03}"/>
              </a:ext>
            </a:extLst>
          </p:cNvPr>
          <p:cNvSpPr/>
          <p:nvPr/>
        </p:nvSpPr>
        <p:spPr>
          <a:xfrm>
            <a:off x="2792896" y="4921000"/>
            <a:ext cx="1003852" cy="1013791"/>
          </a:xfrm>
          <a:prstGeom prst="ellipse">
            <a:avLst/>
          </a:prstGeom>
          <a:noFill/>
          <a:ln w="9525">
            <a:solidFill>
              <a:srgbClr val="FF00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ZoneTexte 15">
            <a:extLst>
              <a:ext uri="{FF2B5EF4-FFF2-40B4-BE49-F238E27FC236}">
                <a16:creationId xmlns:a16="http://schemas.microsoft.com/office/drawing/2014/main" id="{B7A737A9-1840-1D4E-1F0E-DEA928EC19C3}"/>
              </a:ext>
            </a:extLst>
          </p:cNvPr>
          <p:cNvSpPr txBox="1"/>
          <p:nvPr/>
        </p:nvSpPr>
        <p:spPr>
          <a:xfrm rot="18946438">
            <a:off x="2742833" y="5117748"/>
            <a:ext cx="1262269" cy="369332"/>
          </a:xfrm>
          <a:prstGeom prst="rect">
            <a:avLst/>
          </a:prstGeom>
          <a:noFill/>
        </p:spPr>
        <p:txBody>
          <a:bodyPr wrap="square" rtlCol="0">
            <a:spAutoFit/>
          </a:bodyPr>
          <a:lstStyle/>
          <a:p>
            <a:r>
              <a:rPr lang="fr-FR" dirty="0">
                <a:solidFill>
                  <a:srgbClr val="FF0000"/>
                </a:solidFill>
                <a:latin typeface="Aptos Display" panose="020B0004020202020204" pitchFamily="34" charset="0"/>
              </a:rPr>
              <a:t>Exemple</a:t>
            </a:r>
          </a:p>
        </p:txBody>
      </p:sp>
    </p:spTree>
    <p:extLst>
      <p:ext uri="{BB962C8B-B14F-4D97-AF65-F5344CB8AC3E}">
        <p14:creationId xmlns:p14="http://schemas.microsoft.com/office/powerpoint/2010/main" val="26269332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795BFF5-786C-C4D6-349D-A6F91523F03A}"/>
              </a:ext>
            </a:extLst>
          </p:cNvPr>
          <p:cNvSpPr>
            <a:spLocks noGrp="1"/>
          </p:cNvSpPr>
          <p:nvPr>
            <p:ph type="title"/>
          </p:nvPr>
        </p:nvSpPr>
        <p:spPr>
          <a:xfrm>
            <a:off x="1121103" y="651372"/>
            <a:ext cx="10691265" cy="725483"/>
          </a:xfrm>
        </p:spPr>
        <p:txBody>
          <a:bodyPr/>
          <a:lstStyle/>
          <a:p>
            <a:pPr algn="ctr"/>
            <a:r>
              <a:rPr lang="fr-FR"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-Algorithme de clustering-</a:t>
            </a:r>
            <a:endParaRPr lang="fr-FR" dirty="0"/>
          </a:p>
        </p:txBody>
      </p:sp>
      <p:pic>
        <p:nvPicPr>
          <p:cNvPr id="4" name="Image 3">
            <a:extLst>
              <a:ext uri="{FF2B5EF4-FFF2-40B4-BE49-F238E27FC236}">
                <a16:creationId xmlns:a16="http://schemas.microsoft.com/office/drawing/2014/main" id="{1EEB0029-76CC-1A01-F1B3-CC149E2BD35F}"/>
              </a:ext>
            </a:extLst>
          </p:cNvPr>
          <p:cNvPicPr>
            <a:picLocks noChangeAspect="1"/>
          </p:cNvPicPr>
          <p:nvPr/>
        </p:nvPicPr>
        <p:blipFill>
          <a:blip r:embed="rId2"/>
          <a:stretch>
            <a:fillRect/>
          </a:stretch>
        </p:blipFill>
        <p:spPr>
          <a:xfrm>
            <a:off x="168616" y="150391"/>
            <a:ext cx="2256544" cy="924430"/>
          </a:xfrm>
          <a:prstGeom prst="rect">
            <a:avLst/>
          </a:prstGeom>
        </p:spPr>
      </p:pic>
      <p:sp>
        <p:nvSpPr>
          <p:cNvPr id="8" name="ZoneTexte 7">
            <a:extLst>
              <a:ext uri="{FF2B5EF4-FFF2-40B4-BE49-F238E27FC236}">
                <a16:creationId xmlns:a16="http://schemas.microsoft.com/office/drawing/2014/main" id="{B6DEC0D4-22DD-BF71-BF2A-C17220C368AC}"/>
              </a:ext>
            </a:extLst>
          </p:cNvPr>
          <p:cNvSpPr txBox="1"/>
          <p:nvPr/>
        </p:nvSpPr>
        <p:spPr>
          <a:xfrm>
            <a:off x="4148000" y="1385999"/>
            <a:ext cx="4940582" cy="400110"/>
          </a:xfrm>
          <a:prstGeom prst="rect">
            <a:avLst/>
          </a:prstGeom>
          <a:noFill/>
        </p:spPr>
        <p:txBody>
          <a:bodyPr wrap="square" rtlCol="0">
            <a:spAutoFit/>
          </a:bodyPr>
          <a:lstStyle/>
          <a:p>
            <a:r>
              <a:rPr lang="fr-FR" sz="2000" u="sng" dirty="0">
                <a:latin typeface="Aptos" panose="020B0004020202020204" pitchFamily="34" charset="0"/>
              </a:rPr>
              <a:t>Classification ascendante </a:t>
            </a:r>
            <a:r>
              <a:rPr lang="fr-FR" sz="2000" u="sng" dirty="0" err="1">
                <a:latin typeface="Aptos" panose="020B0004020202020204" pitchFamily="34" charset="0"/>
              </a:rPr>
              <a:t>hierarchique</a:t>
            </a:r>
            <a:endParaRPr lang="fr-FR" sz="2000" u="sng" dirty="0">
              <a:latin typeface="Aptos" panose="020B0004020202020204" pitchFamily="34" charset="0"/>
            </a:endParaRPr>
          </a:p>
        </p:txBody>
      </p:sp>
      <p:pic>
        <p:nvPicPr>
          <p:cNvPr id="5" name="Image 4" descr="Une image contenant diagramme, dessin, croquis, Dessin technique&#10;&#10;Description générée automatiquement">
            <a:extLst>
              <a:ext uri="{FF2B5EF4-FFF2-40B4-BE49-F238E27FC236}">
                <a16:creationId xmlns:a16="http://schemas.microsoft.com/office/drawing/2014/main" id="{087E11E4-F567-C3C5-7F95-FB47817A516C}"/>
              </a:ext>
            </a:extLst>
          </p:cNvPr>
          <p:cNvPicPr>
            <a:picLocks noChangeAspect="1"/>
          </p:cNvPicPr>
          <p:nvPr/>
        </p:nvPicPr>
        <p:blipFill>
          <a:blip r:embed="rId3"/>
          <a:stretch>
            <a:fillRect/>
          </a:stretch>
        </p:blipFill>
        <p:spPr>
          <a:xfrm>
            <a:off x="2551152" y="1795253"/>
            <a:ext cx="7167976" cy="5062747"/>
          </a:xfrm>
          <a:prstGeom prst="rect">
            <a:avLst/>
          </a:prstGeom>
        </p:spPr>
      </p:pic>
      <p:sp>
        <p:nvSpPr>
          <p:cNvPr id="9" name="ZoneTexte 8">
            <a:extLst>
              <a:ext uri="{FF2B5EF4-FFF2-40B4-BE49-F238E27FC236}">
                <a16:creationId xmlns:a16="http://schemas.microsoft.com/office/drawing/2014/main" id="{D8F1D07F-BF0C-1495-75F2-CB3F37F12642}"/>
              </a:ext>
            </a:extLst>
          </p:cNvPr>
          <p:cNvSpPr txBox="1"/>
          <p:nvPr/>
        </p:nvSpPr>
        <p:spPr>
          <a:xfrm>
            <a:off x="9893300" y="2273300"/>
            <a:ext cx="2209800" cy="923330"/>
          </a:xfrm>
          <a:prstGeom prst="rect">
            <a:avLst/>
          </a:prstGeom>
          <a:noFill/>
        </p:spPr>
        <p:txBody>
          <a:bodyPr wrap="square" rtlCol="0">
            <a:spAutoFit/>
          </a:bodyPr>
          <a:lstStyle/>
          <a:p>
            <a:r>
              <a:rPr lang="fr-FR" dirty="0">
                <a:latin typeface="Aptos Light" panose="020B0004020202020204" pitchFamily="34" charset="0"/>
              </a:rPr>
              <a:t>-4 clusters dégagés par l’algorithme CAH</a:t>
            </a:r>
          </a:p>
          <a:p>
            <a:endParaRPr lang="fr-FR" dirty="0">
              <a:latin typeface="Aptos Light" panose="020B0004020202020204" pitchFamily="34" charset="0"/>
            </a:endParaRPr>
          </a:p>
        </p:txBody>
      </p:sp>
      <p:sp>
        <p:nvSpPr>
          <p:cNvPr id="10" name="Flèche vers la droite 9">
            <a:extLst>
              <a:ext uri="{FF2B5EF4-FFF2-40B4-BE49-F238E27FC236}">
                <a16:creationId xmlns:a16="http://schemas.microsoft.com/office/drawing/2014/main" id="{DF9B262C-0930-1071-A494-844FBFF39298}"/>
              </a:ext>
            </a:extLst>
          </p:cNvPr>
          <p:cNvSpPr/>
          <p:nvPr/>
        </p:nvSpPr>
        <p:spPr>
          <a:xfrm>
            <a:off x="9893300" y="5485837"/>
            <a:ext cx="402772" cy="24004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Graphique 11" descr="Presse-papiers vérifié contour">
            <a:extLst>
              <a:ext uri="{FF2B5EF4-FFF2-40B4-BE49-F238E27FC236}">
                <a16:creationId xmlns:a16="http://schemas.microsoft.com/office/drawing/2014/main" id="{772DB910-E05A-25DD-4AFB-B064344090D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241644" y="5268686"/>
            <a:ext cx="697249" cy="697249"/>
          </a:xfrm>
          <a:prstGeom prst="rect">
            <a:avLst/>
          </a:prstGeom>
        </p:spPr>
      </p:pic>
      <p:sp>
        <p:nvSpPr>
          <p:cNvPr id="15" name="ZoneTexte 14">
            <a:extLst>
              <a:ext uri="{FF2B5EF4-FFF2-40B4-BE49-F238E27FC236}">
                <a16:creationId xmlns:a16="http://schemas.microsoft.com/office/drawing/2014/main" id="{D21AC003-5942-F47A-E15F-880219A7775F}"/>
              </a:ext>
            </a:extLst>
          </p:cNvPr>
          <p:cNvSpPr txBox="1"/>
          <p:nvPr/>
        </p:nvSpPr>
        <p:spPr>
          <a:xfrm>
            <a:off x="10785928" y="5417255"/>
            <a:ext cx="1667329" cy="400110"/>
          </a:xfrm>
          <a:prstGeom prst="rect">
            <a:avLst/>
          </a:prstGeom>
          <a:noFill/>
        </p:spPr>
        <p:txBody>
          <a:bodyPr wrap="square">
            <a:spAutoFit/>
          </a:bodyPr>
          <a:lstStyle/>
          <a:p>
            <a:r>
              <a:rPr lang="fr-FR" sz="1000" dirty="0">
                <a:latin typeface="Aptos Light" panose="020B0004020202020204" pitchFamily="34" charset="0"/>
              </a:rPr>
              <a:t>liste générée</a:t>
            </a:r>
          </a:p>
          <a:p>
            <a:r>
              <a:rPr lang="fr-FR" sz="1000" dirty="0">
                <a:latin typeface="Aptos Light" panose="020B0004020202020204" pitchFamily="34" charset="0"/>
              </a:rPr>
              <a:t> Notebook</a:t>
            </a:r>
          </a:p>
        </p:txBody>
      </p:sp>
    </p:spTree>
    <p:extLst>
      <p:ext uri="{BB962C8B-B14F-4D97-AF65-F5344CB8AC3E}">
        <p14:creationId xmlns:p14="http://schemas.microsoft.com/office/powerpoint/2010/main" val="13708975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A795BFF5-786C-C4D6-349D-A6F91523F03A}"/>
              </a:ext>
            </a:extLst>
          </p:cNvPr>
          <p:cNvSpPr>
            <a:spLocks noGrp="1"/>
          </p:cNvSpPr>
          <p:nvPr>
            <p:ph type="title"/>
          </p:nvPr>
        </p:nvSpPr>
        <p:spPr>
          <a:xfrm>
            <a:off x="700635" y="922096"/>
            <a:ext cx="10691265" cy="864072"/>
          </a:xfrm>
        </p:spPr>
        <p:txBody>
          <a:bodyPr>
            <a:normAutofit/>
          </a:bodyPr>
          <a:lstStyle/>
          <a:p>
            <a:r>
              <a:rPr lang="fr-FR" u="sng" dirty="0">
                <a:latin typeface="Aptos" panose="020B0004020202020204" pitchFamily="34" charset="0"/>
              </a:rPr>
              <a:t>Sommaire </a:t>
            </a:r>
          </a:p>
        </p:txBody>
      </p:sp>
      <p:cxnSp>
        <p:nvCxnSpPr>
          <p:cNvPr id="15" name="Straight Connector 14">
            <a:extLst>
              <a:ext uri="{FF2B5EF4-FFF2-40B4-BE49-F238E27FC236}">
                <a16:creationId xmlns:a16="http://schemas.microsoft.com/office/drawing/2014/main" id="{5EF1A8C6-8F60-4EF2-B4D7-A5A5E94F694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Image 5" descr="Une image contenant clipart, Graphique, symbole, dessin humoristique&#10;&#10;Description générée automatiquement">
            <a:extLst>
              <a:ext uri="{FF2B5EF4-FFF2-40B4-BE49-F238E27FC236}">
                <a16:creationId xmlns:a16="http://schemas.microsoft.com/office/drawing/2014/main" id="{2FA58F56-AAF7-4BA9-CD93-947487EF17AE}"/>
              </a:ext>
            </a:extLst>
          </p:cNvPr>
          <p:cNvPicPr>
            <a:picLocks noChangeAspect="1"/>
          </p:cNvPicPr>
          <p:nvPr/>
        </p:nvPicPr>
        <p:blipFill>
          <a:blip r:embed="rId2"/>
          <a:stretch>
            <a:fillRect/>
          </a:stretch>
        </p:blipFill>
        <p:spPr>
          <a:xfrm>
            <a:off x="800099" y="2130573"/>
            <a:ext cx="3398089" cy="3398089"/>
          </a:xfrm>
          <a:prstGeom prst="rect">
            <a:avLst/>
          </a:prstGeom>
        </p:spPr>
      </p:pic>
      <p:cxnSp>
        <p:nvCxnSpPr>
          <p:cNvPr id="17" name="Straight Connector 16">
            <a:extLst>
              <a:ext uri="{FF2B5EF4-FFF2-40B4-BE49-F238E27FC236}">
                <a16:creationId xmlns:a16="http://schemas.microsoft.com/office/drawing/2014/main" id="{FD9760AA-CA3F-4C65-B688-B44307731F5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Image 3">
            <a:extLst>
              <a:ext uri="{FF2B5EF4-FFF2-40B4-BE49-F238E27FC236}">
                <a16:creationId xmlns:a16="http://schemas.microsoft.com/office/drawing/2014/main" id="{1EEB0029-76CC-1A01-F1B3-CC149E2BD35F}"/>
              </a:ext>
            </a:extLst>
          </p:cNvPr>
          <p:cNvPicPr>
            <a:picLocks noChangeAspect="1"/>
          </p:cNvPicPr>
          <p:nvPr/>
        </p:nvPicPr>
        <p:blipFill>
          <a:blip r:embed="rId3"/>
          <a:stretch>
            <a:fillRect/>
          </a:stretch>
        </p:blipFill>
        <p:spPr>
          <a:xfrm>
            <a:off x="168616" y="150391"/>
            <a:ext cx="2256544" cy="924430"/>
          </a:xfrm>
          <a:prstGeom prst="rect">
            <a:avLst/>
          </a:prstGeom>
        </p:spPr>
      </p:pic>
      <p:graphicFrame>
        <p:nvGraphicFramePr>
          <p:cNvPr id="8" name="Espace réservé du contenu 2">
            <a:extLst>
              <a:ext uri="{FF2B5EF4-FFF2-40B4-BE49-F238E27FC236}">
                <a16:creationId xmlns:a16="http://schemas.microsoft.com/office/drawing/2014/main" id="{710EDFA2-5FA1-1B4C-FBA8-59A94CFBEB5D}"/>
              </a:ext>
            </a:extLst>
          </p:cNvPr>
          <p:cNvGraphicFramePr>
            <a:graphicFrameLocks noGrp="1"/>
          </p:cNvGraphicFramePr>
          <p:nvPr>
            <p:ph idx="1"/>
            <p:extLst>
              <p:ext uri="{D42A27DB-BD31-4B8C-83A1-F6EECF244321}">
                <p14:modId xmlns:p14="http://schemas.microsoft.com/office/powerpoint/2010/main" val="731727213"/>
              </p:ext>
            </p:extLst>
          </p:nvPr>
        </p:nvGraphicFramePr>
        <p:xfrm>
          <a:off x="4797971" y="1906418"/>
          <a:ext cx="6693941" cy="392316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7253721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795BFF5-786C-C4D6-349D-A6F91523F03A}"/>
              </a:ext>
            </a:extLst>
          </p:cNvPr>
          <p:cNvSpPr>
            <a:spLocks noGrp="1"/>
          </p:cNvSpPr>
          <p:nvPr>
            <p:ph type="title"/>
          </p:nvPr>
        </p:nvSpPr>
        <p:spPr>
          <a:xfrm>
            <a:off x="1121103" y="651372"/>
            <a:ext cx="10691265" cy="725483"/>
          </a:xfrm>
        </p:spPr>
        <p:txBody>
          <a:bodyPr/>
          <a:lstStyle/>
          <a:p>
            <a:pPr algn="ctr"/>
            <a:r>
              <a:rPr lang="fr-FR"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-Algorithme de clustering-</a:t>
            </a:r>
            <a:endParaRPr lang="fr-FR" dirty="0"/>
          </a:p>
        </p:txBody>
      </p:sp>
      <p:pic>
        <p:nvPicPr>
          <p:cNvPr id="4" name="Image 3">
            <a:extLst>
              <a:ext uri="{FF2B5EF4-FFF2-40B4-BE49-F238E27FC236}">
                <a16:creationId xmlns:a16="http://schemas.microsoft.com/office/drawing/2014/main" id="{1EEB0029-76CC-1A01-F1B3-CC149E2BD35F}"/>
              </a:ext>
            </a:extLst>
          </p:cNvPr>
          <p:cNvPicPr>
            <a:picLocks noChangeAspect="1"/>
          </p:cNvPicPr>
          <p:nvPr/>
        </p:nvPicPr>
        <p:blipFill>
          <a:blip r:embed="rId2"/>
          <a:stretch>
            <a:fillRect/>
          </a:stretch>
        </p:blipFill>
        <p:spPr>
          <a:xfrm>
            <a:off x="168616" y="150391"/>
            <a:ext cx="2256544" cy="924430"/>
          </a:xfrm>
          <a:prstGeom prst="rect">
            <a:avLst/>
          </a:prstGeom>
        </p:spPr>
      </p:pic>
      <p:sp>
        <p:nvSpPr>
          <p:cNvPr id="8" name="ZoneTexte 7">
            <a:extLst>
              <a:ext uri="{FF2B5EF4-FFF2-40B4-BE49-F238E27FC236}">
                <a16:creationId xmlns:a16="http://schemas.microsoft.com/office/drawing/2014/main" id="{B6DEC0D4-22DD-BF71-BF2A-C17220C368AC}"/>
              </a:ext>
            </a:extLst>
          </p:cNvPr>
          <p:cNvSpPr txBox="1"/>
          <p:nvPr/>
        </p:nvSpPr>
        <p:spPr>
          <a:xfrm>
            <a:off x="4302738" y="1376855"/>
            <a:ext cx="4327994" cy="400110"/>
          </a:xfrm>
          <a:prstGeom prst="rect">
            <a:avLst/>
          </a:prstGeom>
          <a:noFill/>
        </p:spPr>
        <p:txBody>
          <a:bodyPr wrap="square" rtlCol="0">
            <a:spAutoFit/>
          </a:bodyPr>
          <a:lstStyle/>
          <a:p>
            <a:r>
              <a:rPr lang="fr-FR" sz="2000" u="sng" dirty="0">
                <a:latin typeface="Aptos" panose="020B0004020202020204" pitchFamily="34" charset="0"/>
              </a:rPr>
              <a:t>k moyen : k-</a:t>
            </a:r>
            <a:r>
              <a:rPr lang="fr-FR" sz="2000" u="sng" dirty="0" err="1">
                <a:latin typeface="Aptos" panose="020B0004020202020204" pitchFamily="34" charset="0"/>
              </a:rPr>
              <a:t>means</a:t>
            </a:r>
            <a:r>
              <a:rPr lang="fr-FR" sz="2000" u="sng" dirty="0">
                <a:latin typeface="Aptos" panose="020B0004020202020204" pitchFamily="34" charset="0"/>
              </a:rPr>
              <a:t> algorithme</a:t>
            </a:r>
          </a:p>
        </p:txBody>
      </p:sp>
      <p:pic>
        <p:nvPicPr>
          <p:cNvPr id="5" name="Image 4" descr="Une image contenant feu d’artifice, obscurité, capture d’écran&#10;&#10;Description générée automatiquement">
            <a:extLst>
              <a:ext uri="{FF2B5EF4-FFF2-40B4-BE49-F238E27FC236}">
                <a16:creationId xmlns:a16="http://schemas.microsoft.com/office/drawing/2014/main" id="{AD206FD7-38C4-D780-5292-365800E82462}"/>
              </a:ext>
            </a:extLst>
          </p:cNvPr>
          <p:cNvPicPr>
            <a:picLocks noChangeAspect="1"/>
          </p:cNvPicPr>
          <p:nvPr/>
        </p:nvPicPr>
        <p:blipFill>
          <a:blip r:embed="rId3"/>
          <a:stretch>
            <a:fillRect/>
          </a:stretch>
        </p:blipFill>
        <p:spPr>
          <a:xfrm>
            <a:off x="7147891" y="2324919"/>
            <a:ext cx="3276600" cy="3302000"/>
          </a:xfrm>
          <a:prstGeom prst="rect">
            <a:avLst/>
          </a:prstGeom>
        </p:spPr>
      </p:pic>
      <p:sp>
        <p:nvSpPr>
          <p:cNvPr id="7" name="ZoneTexte 6">
            <a:extLst>
              <a:ext uri="{FF2B5EF4-FFF2-40B4-BE49-F238E27FC236}">
                <a16:creationId xmlns:a16="http://schemas.microsoft.com/office/drawing/2014/main" id="{4F73159B-BAFD-03B1-98A3-DF2859C12481}"/>
              </a:ext>
            </a:extLst>
          </p:cNvPr>
          <p:cNvSpPr txBox="1"/>
          <p:nvPr/>
        </p:nvSpPr>
        <p:spPr>
          <a:xfrm>
            <a:off x="660783" y="2102338"/>
            <a:ext cx="4799112" cy="2862322"/>
          </a:xfrm>
          <a:prstGeom prst="rect">
            <a:avLst/>
          </a:prstGeom>
          <a:noFill/>
        </p:spPr>
        <p:txBody>
          <a:bodyPr wrap="square" rtlCol="0">
            <a:spAutoFit/>
          </a:bodyPr>
          <a:lstStyle/>
          <a:p>
            <a:r>
              <a:rPr lang="fr-FR" dirty="0">
                <a:latin typeface="Aptos Light" panose="020B0004020202020204" pitchFamily="34" charset="0"/>
              </a:rPr>
              <a:t>Méthode de regroupement non supervisée (sans étiquette) qui partitionne un ensemble de données en</a:t>
            </a:r>
            <a:r>
              <a:rPr lang="fr-FR" dirty="0">
                <a:solidFill>
                  <a:schemeClr val="accent4">
                    <a:lumMod val="75000"/>
                  </a:schemeClr>
                </a:solidFill>
                <a:latin typeface="Aptos Light" panose="020B0004020202020204" pitchFamily="34" charset="0"/>
              </a:rPr>
              <a:t> k clusters</a:t>
            </a:r>
            <a:r>
              <a:rPr lang="fr-FR" dirty="0">
                <a:latin typeface="Aptos Light" panose="020B0004020202020204" pitchFamily="34" charset="0"/>
              </a:rPr>
              <a:t> en minimisant la somme des carrés des distances entre les points de données et les </a:t>
            </a:r>
            <a:r>
              <a:rPr lang="fr-FR" dirty="0">
                <a:solidFill>
                  <a:srgbClr val="FF0000"/>
                </a:solidFill>
                <a:latin typeface="Aptos Light" panose="020B0004020202020204" pitchFamily="34" charset="0"/>
              </a:rPr>
              <a:t>centroïdes</a:t>
            </a:r>
            <a:r>
              <a:rPr lang="fr-FR" dirty="0">
                <a:latin typeface="Aptos Light" panose="020B0004020202020204" pitchFamily="34" charset="0"/>
              </a:rPr>
              <a:t> des clusters auxquels ils sont attribués.</a:t>
            </a:r>
          </a:p>
          <a:p>
            <a:endParaRPr lang="fr-FR" dirty="0">
              <a:latin typeface="Aptos Light" panose="020B0004020202020204" pitchFamily="34" charset="0"/>
            </a:endParaRPr>
          </a:p>
          <a:p>
            <a:r>
              <a:rPr lang="fr-FR" dirty="0">
                <a:latin typeface="Aptos Light" panose="020B0004020202020204" pitchFamily="34" charset="0"/>
              </a:rPr>
              <a:t>K-</a:t>
            </a:r>
            <a:r>
              <a:rPr lang="fr-FR" dirty="0" err="1">
                <a:latin typeface="Aptos Light" panose="020B0004020202020204" pitchFamily="34" charset="0"/>
              </a:rPr>
              <a:t>mean</a:t>
            </a:r>
            <a:r>
              <a:rPr lang="fr-FR" dirty="0">
                <a:latin typeface="Aptos Light" panose="020B0004020202020204" pitchFamily="34" charset="0"/>
              </a:rPr>
              <a:t> a besoin qu’on lui indique le nombre de clusters au préalable. </a:t>
            </a:r>
          </a:p>
          <a:p>
            <a:r>
              <a:rPr lang="fr-FR" dirty="0">
                <a:latin typeface="Aptos Light" panose="020B0004020202020204" pitchFamily="34" charset="0"/>
              </a:rPr>
              <a:t> ☞ la méthode du coude </a:t>
            </a:r>
          </a:p>
        </p:txBody>
      </p:sp>
    </p:spTree>
    <p:extLst>
      <p:ext uri="{BB962C8B-B14F-4D97-AF65-F5344CB8AC3E}">
        <p14:creationId xmlns:p14="http://schemas.microsoft.com/office/powerpoint/2010/main" val="21370553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795BFF5-786C-C4D6-349D-A6F91523F03A}"/>
              </a:ext>
            </a:extLst>
          </p:cNvPr>
          <p:cNvSpPr>
            <a:spLocks noGrp="1"/>
          </p:cNvSpPr>
          <p:nvPr>
            <p:ph type="title"/>
          </p:nvPr>
        </p:nvSpPr>
        <p:spPr>
          <a:xfrm>
            <a:off x="1121103" y="651372"/>
            <a:ext cx="10691265" cy="725483"/>
          </a:xfrm>
        </p:spPr>
        <p:txBody>
          <a:bodyPr/>
          <a:lstStyle/>
          <a:p>
            <a:pPr algn="ctr"/>
            <a:r>
              <a:rPr lang="fr-FR"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-Algorithme de clustering-</a:t>
            </a:r>
            <a:endParaRPr lang="fr-FR" dirty="0"/>
          </a:p>
        </p:txBody>
      </p:sp>
      <p:pic>
        <p:nvPicPr>
          <p:cNvPr id="4" name="Image 3">
            <a:extLst>
              <a:ext uri="{FF2B5EF4-FFF2-40B4-BE49-F238E27FC236}">
                <a16:creationId xmlns:a16="http://schemas.microsoft.com/office/drawing/2014/main" id="{1EEB0029-76CC-1A01-F1B3-CC149E2BD35F}"/>
              </a:ext>
            </a:extLst>
          </p:cNvPr>
          <p:cNvPicPr>
            <a:picLocks noChangeAspect="1"/>
          </p:cNvPicPr>
          <p:nvPr/>
        </p:nvPicPr>
        <p:blipFill>
          <a:blip r:embed="rId2"/>
          <a:stretch>
            <a:fillRect/>
          </a:stretch>
        </p:blipFill>
        <p:spPr>
          <a:xfrm>
            <a:off x="168616" y="150391"/>
            <a:ext cx="2256544" cy="924430"/>
          </a:xfrm>
          <a:prstGeom prst="rect">
            <a:avLst/>
          </a:prstGeom>
        </p:spPr>
      </p:pic>
      <p:sp>
        <p:nvSpPr>
          <p:cNvPr id="8" name="ZoneTexte 7">
            <a:extLst>
              <a:ext uri="{FF2B5EF4-FFF2-40B4-BE49-F238E27FC236}">
                <a16:creationId xmlns:a16="http://schemas.microsoft.com/office/drawing/2014/main" id="{B6DEC0D4-22DD-BF71-BF2A-C17220C368AC}"/>
              </a:ext>
            </a:extLst>
          </p:cNvPr>
          <p:cNvSpPr txBox="1"/>
          <p:nvPr/>
        </p:nvSpPr>
        <p:spPr>
          <a:xfrm>
            <a:off x="4302738" y="1376855"/>
            <a:ext cx="4327994" cy="400110"/>
          </a:xfrm>
          <a:prstGeom prst="rect">
            <a:avLst/>
          </a:prstGeom>
          <a:noFill/>
        </p:spPr>
        <p:txBody>
          <a:bodyPr wrap="square" rtlCol="0">
            <a:spAutoFit/>
          </a:bodyPr>
          <a:lstStyle/>
          <a:p>
            <a:r>
              <a:rPr lang="fr-FR" sz="2000" u="sng" dirty="0">
                <a:latin typeface="Aptos" panose="020B0004020202020204" pitchFamily="34" charset="0"/>
              </a:rPr>
              <a:t>La </a:t>
            </a:r>
            <a:r>
              <a:rPr lang="fr-FR" sz="2000" u="sng" dirty="0" err="1">
                <a:latin typeface="Aptos" panose="020B0004020202020204" pitchFamily="34" charset="0"/>
              </a:rPr>
              <a:t>methode</a:t>
            </a:r>
            <a:r>
              <a:rPr lang="fr-FR" sz="2000" u="sng" dirty="0">
                <a:latin typeface="Aptos" panose="020B0004020202020204" pitchFamily="34" charset="0"/>
              </a:rPr>
              <a:t> du coude</a:t>
            </a:r>
          </a:p>
        </p:txBody>
      </p:sp>
      <p:pic>
        <p:nvPicPr>
          <p:cNvPr id="6" name="Image 5" descr="Une image contenant texte, ligne, diagramme, Tracé&#10;&#10;Description générée automatiquement">
            <a:extLst>
              <a:ext uri="{FF2B5EF4-FFF2-40B4-BE49-F238E27FC236}">
                <a16:creationId xmlns:a16="http://schemas.microsoft.com/office/drawing/2014/main" id="{5ADE386D-CCF5-3DAF-D78B-5B59722C867F}"/>
              </a:ext>
            </a:extLst>
          </p:cNvPr>
          <p:cNvPicPr>
            <a:picLocks noChangeAspect="1"/>
          </p:cNvPicPr>
          <p:nvPr/>
        </p:nvPicPr>
        <p:blipFill>
          <a:blip r:embed="rId3"/>
          <a:stretch>
            <a:fillRect/>
          </a:stretch>
        </p:blipFill>
        <p:spPr>
          <a:xfrm>
            <a:off x="2568903" y="1877836"/>
            <a:ext cx="5877063" cy="4535664"/>
          </a:xfrm>
          <a:prstGeom prst="rect">
            <a:avLst/>
          </a:prstGeom>
        </p:spPr>
      </p:pic>
      <p:cxnSp>
        <p:nvCxnSpPr>
          <p:cNvPr id="10" name="Connecteur droit avec flèche 9">
            <a:extLst>
              <a:ext uri="{FF2B5EF4-FFF2-40B4-BE49-F238E27FC236}">
                <a16:creationId xmlns:a16="http://schemas.microsoft.com/office/drawing/2014/main" id="{455F87D3-0FEC-7977-90E7-B5D1318BFC3D}"/>
              </a:ext>
            </a:extLst>
          </p:cNvPr>
          <p:cNvCxnSpPr>
            <a:cxnSpLocks/>
          </p:cNvCxnSpPr>
          <p:nvPr/>
        </p:nvCxnSpPr>
        <p:spPr>
          <a:xfrm>
            <a:off x="5388428" y="4484914"/>
            <a:ext cx="0" cy="6078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a:extLst>
              <a:ext uri="{FF2B5EF4-FFF2-40B4-BE49-F238E27FC236}">
                <a16:creationId xmlns:a16="http://schemas.microsoft.com/office/drawing/2014/main" id="{1C8B44B8-4D05-DCCD-6302-92644DD919FB}"/>
              </a:ext>
            </a:extLst>
          </p:cNvPr>
          <p:cNvCxnSpPr>
            <a:cxnSpLocks/>
          </p:cNvCxnSpPr>
          <p:nvPr/>
        </p:nvCxnSpPr>
        <p:spPr>
          <a:xfrm flipH="1">
            <a:off x="4778828" y="4397829"/>
            <a:ext cx="283029" cy="2866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ZoneTexte 15">
            <a:extLst>
              <a:ext uri="{FF2B5EF4-FFF2-40B4-BE49-F238E27FC236}">
                <a16:creationId xmlns:a16="http://schemas.microsoft.com/office/drawing/2014/main" id="{CCECAC79-EE0F-F801-721C-6261CDAE1C09}"/>
              </a:ext>
            </a:extLst>
          </p:cNvPr>
          <p:cNvSpPr txBox="1"/>
          <p:nvPr/>
        </p:nvSpPr>
        <p:spPr>
          <a:xfrm>
            <a:off x="5061857" y="3961694"/>
            <a:ext cx="1534884" cy="523220"/>
          </a:xfrm>
          <a:prstGeom prst="rect">
            <a:avLst/>
          </a:prstGeom>
          <a:noFill/>
        </p:spPr>
        <p:txBody>
          <a:bodyPr wrap="square" rtlCol="0">
            <a:spAutoFit/>
          </a:bodyPr>
          <a:lstStyle/>
          <a:p>
            <a:r>
              <a:rPr lang="fr-FR" sz="1400" dirty="0">
                <a:solidFill>
                  <a:srgbClr val="FCBA05"/>
                </a:solidFill>
                <a:latin typeface="Aptos Display" panose="020B0004020202020204" pitchFamily="34" charset="0"/>
              </a:rPr>
              <a:t>Zones limites (+ou-) </a:t>
            </a:r>
          </a:p>
        </p:txBody>
      </p:sp>
    </p:spTree>
    <p:extLst>
      <p:ext uri="{BB962C8B-B14F-4D97-AF65-F5344CB8AC3E}">
        <p14:creationId xmlns:p14="http://schemas.microsoft.com/office/powerpoint/2010/main" val="34271991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795BFF5-786C-C4D6-349D-A6F91523F03A}"/>
              </a:ext>
            </a:extLst>
          </p:cNvPr>
          <p:cNvSpPr>
            <a:spLocks noGrp="1"/>
          </p:cNvSpPr>
          <p:nvPr>
            <p:ph type="title"/>
          </p:nvPr>
        </p:nvSpPr>
        <p:spPr>
          <a:xfrm>
            <a:off x="1121103" y="651372"/>
            <a:ext cx="10691265" cy="725483"/>
          </a:xfrm>
        </p:spPr>
        <p:txBody>
          <a:bodyPr/>
          <a:lstStyle/>
          <a:p>
            <a:pPr algn="ctr"/>
            <a:r>
              <a:rPr lang="fr-FR"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-Algorithme de clustering-</a:t>
            </a:r>
            <a:endParaRPr lang="fr-FR" dirty="0"/>
          </a:p>
        </p:txBody>
      </p:sp>
      <p:pic>
        <p:nvPicPr>
          <p:cNvPr id="4" name="Image 3">
            <a:extLst>
              <a:ext uri="{FF2B5EF4-FFF2-40B4-BE49-F238E27FC236}">
                <a16:creationId xmlns:a16="http://schemas.microsoft.com/office/drawing/2014/main" id="{1EEB0029-76CC-1A01-F1B3-CC149E2BD35F}"/>
              </a:ext>
            </a:extLst>
          </p:cNvPr>
          <p:cNvPicPr>
            <a:picLocks noChangeAspect="1"/>
          </p:cNvPicPr>
          <p:nvPr/>
        </p:nvPicPr>
        <p:blipFill>
          <a:blip r:embed="rId2"/>
          <a:stretch>
            <a:fillRect/>
          </a:stretch>
        </p:blipFill>
        <p:spPr>
          <a:xfrm>
            <a:off x="168616" y="150391"/>
            <a:ext cx="2256544" cy="924430"/>
          </a:xfrm>
          <a:prstGeom prst="rect">
            <a:avLst/>
          </a:prstGeom>
        </p:spPr>
      </p:pic>
      <p:sp>
        <p:nvSpPr>
          <p:cNvPr id="8" name="ZoneTexte 7">
            <a:extLst>
              <a:ext uri="{FF2B5EF4-FFF2-40B4-BE49-F238E27FC236}">
                <a16:creationId xmlns:a16="http://schemas.microsoft.com/office/drawing/2014/main" id="{B6DEC0D4-22DD-BF71-BF2A-C17220C368AC}"/>
              </a:ext>
            </a:extLst>
          </p:cNvPr>
          <p:cNvSpPr txBox="1"/>
          <p:nvPr/>
        </p:nvSpPr>
        <p:spPr>
          <a:xfrm>
            <a:off x="4302738" y="1376855"/>
            <a:ext cx="4327994" cy="400110"/>
          </a:xfrm>
          <a:prstGeom prst="rect">
            <a:avLst/>
          </a:prstGeom>
          <a:noFill/>
        </p:spPr>
        <p:txBody>
          <a:bodyPr wrap="square" rtlCol="0">
            <a:spAutoFit/>
          </a:bodyPr>
          <a:lstStyle/>
          <a:p>
            <a:r>
              <a:rPr lang="fr-FR" sz="2000" u="sng" dirty="0">
                <a:latin typeface="Aptos" panose="020B0004020202020204" pitchFamily="34" charset="0"/>
              </a:rPr>
              <a:t>Algorithme K-</a:t>
            </a:r>
            <a:r>
              <a:rPr lang="fr-FR" sz="2000" u="sng" dirty="0" err="1">
                <a:latin typeface="Aptos" panose="020B0004020202020204" pitchFamily="34" charset="0"/>
              </a:rPr>
              <a:t>means</a:t>
            </a:r>
            <a:endParaRPr lang="fr-FR" sz="2000" u="sng" dirty="0">
              <a:latin typeface="Aptos" panose="020B0004020202020204" pitchFamily="34" charset="0"/>
            </a:endParaRPr>
          </a:p>
        </p:txBody>
      </p:sp>
      <p:sp>
        <p:nvSpPr>
          <p:cNvPr id="7" name="ZoneTexte 6">
            <a:extLst>
              <a:ext uri="{FF2B5EF4-FFF2-40B4-BE49-F238E27FC236}">
                <a16:creationId xmlns:a16="http://schemas.microsoft.com/office/drawing/2014/main" id="{3C01CAFD-9CF3-C747-776F-8C620C83D42A}"/>
              </a:ext>
            </a:extLst>
          </p:cNvPr>
          <p:cNvSpPr txBox="1"/>
          <p:nvPr/>
        </p:nvSpPr>
        <p:spPr>
          <a:xfrm>
            <a:off x="866035" y="5547024"/>
            <a:ext cx="11201399" cy="646331"/>
          </a:xfrm>
          <a:prstGeom prst="rect">
            <a:avLst/>
          </a:prstGeom>
          <a:noFill/>
        </p:spPr>
        <p:txBody>
          <a:bodyPr wrap="square" rtlCol="0">
            <a:spAutoFit/>
          </a:bodyPr>
          <a:lstStyle/>
          <a:p>
            <a:r>
              <a:rPr lang="fr-FR" dirty="0">
                <a:latin typeface="Aptos Light" panose="020B0004020202020204" pitchFamily="34" charset="0"/>
              </a:rPr>
              <a:t>&gt; </a:t>
            </a:r>
            <a:r>
              <a:rPr lang="fr-FR" dirty="0">
                <a:solidFill>
                  <a:srgbClr val="002060"/>
                </a:solidFill>
                <a:latin typeface="Aptos Light" panose="020B0004020202020204" pitchFamily="34" charset="0"/>
              </a:rPr>
              <a:t>Projection</a:t>
            </a:r>
            <a:r>
              <a:rPr lang="fr-FR" dirty="0">
                <a:latin typeface="Aptos Light" panose="020B0004020202020204" pitchFamily="34" charset="0"/>
              </a:rPr>
              <a:t> des </a:t>
            </a:r>
            <a:r>
              <a:rPr lang="fr-FR" dirty="0">
                <a:solidFill>
                  <a:schemeClr val="accent3"/>
                </a:solidFill>
                <a:latin typeface="Aptos Light" panose="020B0004020202020204" pitchFamily="34" charset="0"/>
              </a:rPr>
              <a:t>pays</a:t>
            </a:r>
            <a:r>
              <a:rPr lang="fr-FR" dirty="0">
                <a:latin typeface="Aptos Light" panose="020B0004020202020204" pitchFamily="34" charset="0"/>
              </a:rPr>
              <a:t> et des </a:t>
            </a:r>
            <a:r>
              <a:rPr lang="fr-FR" dirty="0">
                <a:solidFill>
                  <a:srgbClr val="FF0000"/>
                </a:solidFill>
                <a:latin typeface="Aptos Light" panose="020B0004020202020204" pitchFamily="34" charset="0"/>
              </a:rPr>
              <a:t>centroïdes</a:t>
            </a:r>
            <a:r>
              <a:rPr lang="fr-FR" dirty="0">
                <a:latin typeface="Aptos Light" panose="020B0004020202020204" pitchFamily="34" charset="0"/>
              </a:rPr>
              <a:t> dans l'espace PCA 3D (analyse en composante principale), organisé en 3 groupes définit par l'algorithme de clustering </a:t>
            </a:r>
            <a:r>
              <a:rPr lang="fr-FR" b="1" dirty="0">
                <a:latin typeface="Aptos Light" panose="020B0004020202020204" pitchFamily="34" charset="0"/>
              </a:rPr>
              <a:t>K-</a:t>
            </a:r>
            <a:r>
              <a:rPr lang="fr-FR" b="1" dirty="0" err="1">
                <a:latin typeface="Aptos Light" panose="020B0004020202020204" pitchFamily="34" charset="0"/>
              </a:rPr>
              <a:t>means</a:t>
            </a:r>
            <a:r>
              <a:rPr lang="fr-FR" dirty="0">
                <a:latin typeface="Aptos Light" panose="020B0004020202020204" pitchFamily="34" charset="0"/>
              </a:rPr>
              <a:t>. </a:t>
            </a:r>
          </a:p>
        </p:txBody>
      </p:sp>
      <p:pic>
        <p:nvPicPr>
          <p:cNvPr id="14" name="Image 13" descr="Une image contenant Police, diagramme, texte, ligne&#10;&#10;Description générée automatiquement">
            <a:extLst>
              <a:ext uri="{FF2B5EF4-FFF2-40B4-BE49-F238E27FC236}">
                <a16:creationId xmlns:a16="http://schemas.microsoft.com/office/drawing/2014/main" id="{560F80FB-54ED-5256-E1FB-853C680497BD}"/>
              </a:ext>
            </a:extLst>
          </p:cNvPr>
          <p:cNvPicPr>
            <a:picLocks noChangeAspect="1"/>
          </p:cNvPicPr>
          <p:nvPr/>
        </p:nvPicPr>
        <p:blipFill>
          <a:blip r:embed="rId3"/>
          <a:stretch>
            <a:fillRect/>
          </a:stretch>
        </p:blipFill>
        <p:spPr>
          <a:xfrm>
            <a:off x="9219739" y="4421430"/>
            <a:ext cx="1365617" cy="725484"/>
          </a:xfrm>
          <a:prstGeom prst="rect">
            <a:avLst/>
          </a:prstGeom>
        </p:spPr>
      </p:pic>
      <p:pic>
        <p:nvPicPr>
          <p:cNvPr id="6" name="Image 5" descr="Une image contenant diagramme&#10;&#10;Description générée automatiquement">
            <a:extLst>
              <a:ext uri="{FF2B5EF4-FFF2-40B4-BE49-F238E27FC236}">
                <a16:creationId xmlns:a16="http://schemas.microsoft.com/office/drawing/2014/main" id="{255AB8F7-0D5F-B4A9-B2E3-4C3275320E39}"/>
              </a:ext>
            </a:extLst>
          </p:cNvPr>
          <p:cNvPicPr>
            <a:picLocks noChangeAspect="1"/>
          </p:cNvPicPr>
          <p:nvPr/>
        </p:nvPicPr>
        <p:blipFill>
          <a:blip r:embed="rId4"/>
          <a:stretch>
            <a:fillRect/>
          </a:stretch>
        </p:blipFill>
        <p:spPr>
          <a:xfrm>
            <a:off x="3581954" y="1862748"/>
            <a:ext cx="3812760" cy="3511752"/>
          </a:xfrm>
          <a:prstGeom prst="rect">
            <a:avLst/>
          </a:prstGeom>
        </p:spPr>
      </p:pic>
    </p:spTree>
    <p:extLst>
      <p:ext uri="{BB962C8B-B14F-4D97-AF65-F5344CB8AC3E}">
        <p14:creationId xmlns:p14="http://schemas.microsoft.com/office/powerpoint/2010/main" val="14372799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795BFF5-786C-C4D6-349D-A6F91523F03A}"/>
              </a:ext>
            </a:extLst>
          </p:cNvPr>
          <p:cNvSpPr>
            <a:spLocks noGrp="1"/>
          </p:cNvSpPr>
          <p:nvPr>
            <p:ph type="title"/>
          </p:nvPr>
        </p:nvSpPr>
        <p:spPr>
          <a:xfrm>
            <a:off x="1121103" y="651372"/>
            <a:ext cx="10691265" cy="725483"/>
          </a:xfrm>
        </p:spPr>
        <p:txBody>
          <a:bodyPr/>
          <a:lstStyle/>
          <a:p>
            <a:pPr algn="ctr"/>
            <a:r>
              <a:rPr lang="fr-FR"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-Algorithme de clustering-</a:t>
            </a:r>
            <a:endParaRPr lang="fr-FR" dirty="0"/>
          </a:p>
        </p:txBody>
      </p:sp>
      <p:pic>
        <p:nvPicPr>
          <p:cNvPr id="4" name="Image 3">
            <a:extLst>
              <a:ext uri="{FF2B5EF4-FFF2-40B4-BE49-F238E27FC236}">
                <a16:creationId xmlns:a16="http://schemas.microsoft.com/office/drawing/2014/main" id="{1EEB0029-76CC-1A01-F1B3-CC149E2BD35F}"/>
              </a:ext>
            </a:extLst>
          </p:cNvPr>
          <p:cNvPicPr>
            <a:picLocks noChangeAspect="1"/>
          </p:cNvPicPr>
          <p:nvPr/>
        </p:nvPicPr>
        <p:blipFill>
          <a:blip r:embed="rId2"/>
          <a:stretch>
            <a:fillRect/>
          </a:stretch>
        </p:blipFill>
        <p:spPr>
          <a:xfrm>
            <a:off x="168616" y="150391"/>
            <a:ext cx="2256544" cy="924430"/>
          </a:xfrm>
          <a:prstGeom prst="rect">
            <a:avLst/>
          </a:prstGeom>
        </p:spPr>
      </p:pic>
      <p:sp>
        <p:nvSpPr>
          <p:cNvPr id="8" name="ZoneTexte 7">
            <a:extLst>
              <a:ext uri="{FF2B5EF4-FFF2-40B4-BE49-F238E27FC236}">
                <a16:creationId xmlns:a16="http://schemas.microsoft.com/office/drawing/2014/main" id="{B6DEC0D4-22DD-BF71-BF2A-C17220C368AC}"/>
              </a:ext>
            </a:extLst>
          </p:cNvPr>
          <p:cNvSpPr txBox="1"/>
          <p:nvPr/>
        </p:nvSpPr>
        <p:spPr>
          <a:xfrm>
            <a:off x="5341504" y="1376855"/>
            <a:ext cx="2250462" cy="707886"/>
          </a:xfrm>
          <a:prstGeom prst="rect">
            <a:avLst/>
          </a:prstGeom>
          <a:noFill/>
        </p:spPr>
        <p:txBody>
          <a:bodyPr wrap="square" rtlCol="0">
            <a:spAutoFit/>
          </a:bodyPr>
          <a:lstStyle/>
          <a:p>
            <a:r>
              <a:rPr lang="fr-FR" sz="2000" b="1" u="sng" dirty="0">
                <a:latin typeface="Aptos" panose="020B0004020202020204" pitchFamily="34" charset="0"/>
              </a:rPr>
              <a:t>CAH vs </a:t>
            </a:r>
            <a:r>
              <a:rPr lang="fr-FR" sz="2000" b="1" u="sng" dirty="0" err="1">
                <a:latin typeface="Aptos" panose="020B0004020202020204" pitchFamily="34" charset="0"/>
              </a:rPr>
              <a:t>Kmeans</a:t>
            </a:r>
            <a:endParaRPr lang="fr-FR" sz="2000" b="1" u="sng" dirty="0">
              <a:latin typeface="Aptos" panose="020B0004020202020204" pitchFamily="34" charset="0"/>
            </a:endParaRPr>
          </a:p>
          <a:p>
            <a:endParaRPr lang="fr-FR" sz="2000" u="sng" dirty="0">
              <a:latin typeface="Aptos" panose="020B0004020202020204" pitchFamily="34" charset="0"/>
            </a:endParaRPr>
          </a:p>
        </p:txBody>
      </p:sp>
      <p:pic>
        <p:nvPicPr>
          <p:cNvPr id="12" name="Image 11" descr="Une image contenant texte, capture d’écran, Police, conception&#10;&#10;Description générée automatiquement">
            <a:extLst>
              <a:ext uri="{FF2B5EF4-FFF2-40B4-BE49-F238E27FC236}">
                <a16:creationId xmlns:a16="http://schemas.microsoft.com/office/drawing/2014/main" id="{A998C4B3-DED3-EE60-7C6B-59377AA06BA5}"/>
              </a:ext>
            </a:extLst>
          </p:cNvPr>
          <p:cNvPicPr>
            <a:picLocks noChangeAspect="1"/>
          </p:cNvPicPr>
          <p:nvPr/>
        </p:nvPicPr>
        <p:blipFill>
          <a:blip r:embed="rId3"/>
          <a:stretch>
            <a:fillRect/>
          </a:stretch>
        </p:blipFill>
        <p:spPr>
          <a:xfrm>
            <a:off x="10701564" y="1846888"/>
            <a:ext cx="1302959" cy="1658311"/>
          </a:xfrm>
          <a:prstGeom prst="rect">
            <a:avLst/>
          </a:prstGeom>
        </p:spPr>
      </p:pic>
      <p:pic>
        <p:nvPicPr>
          <p:cNvPr id="16" name="Image 15" descr="Une image contenant texte, ligne, Tracé, diagramme&#10;&#10;Description générée automatiquement">
            <a:extLst>
              <a:ext uri="{FF2B5EF4-FFF2-40B4-BE49-F238E27FC236}">
                <a16:creationId xmlns:a16="http://schemas.microsoft.com/office/drawing/2014/main" id="{33FC5DC8-3F08-1871-D98E-1760F71F44DF}"/>
              </a:ext>
            </a:extLst>
          </p:cNvPr>
          <p:cNvPicPr>
            <a:picLocks noChangeAspect="1"/>
          </p:cNvPicPr>
          <p:nvPr/>
        </p:nvPicPr>
        <p:blipFill>
          <a:blip r:embed="rId4"/>
          <a:stretch>
            <a:fillRect/>
          </a:stretch>
        </p:blipFill>
        <p:spPr>
          <a:xfrm>
            <a:off x="454879" y="2302327"/>
            <a:ext cx="10246685" cy="2405743"/>
          </a:xfrm>
          <a:prstGeom prst="rect">
            <a:avLst/>
          </a:prstGeom>
        </p:spPr>
      </p:pic>
      <p:sp>
        <p:nvSpPr>
          <p:cNvPr id="17" name="Flèche vers la droite 16">
            <a:extLst>
              <a:ext uri="{FF2B5EF4-FFF2-40B4-BE49-F238E27FC236}">
                <a16:creationId xmlns:a16="http://schemas.microsoft.com/office/drawing/2014/main" id="{00979753-6A6F-44BD-9B62-CBBA150AD559}"/>
              </a:ext>
            </a:extLst>
          </p:cNvPr>
          <p:cNvSpPr/>
          <p:nvPr/>
        </p:nvSpPr>
        <p:spPr>
          <a:xfrm>
            <a:off x="674914" y="5127171"/>
            <a:ext cx="621974" cy="27214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ZoneTexte 17">
            <a:extLst>
              <a:ext uri="{FF2B5EF4-FFF2-40B4-BE49-F238E27FC236}">
                <a16:creationId xmlns:a16="http://schemas.microsoft.com/office/drawing/2014/main" id="{7284397A-15E2-FE32-06CA-EBAB63043602}"/>
              </a:ext>
            </a:extLst>
          </p:cNvPr>
          <p:cNvSpPr txBox="1"/>
          <p:nvPr/>
        </p:nvSpPr>
        <p:spPr>
          <a:xfrm>
            <a:off x="1296888" y="5076148"/>
            <a:ext cx="4648200" cy="646331"/>
          </a:xfrm>
          <a:prstGeom prst="rect">
            <a:avLst/>
          </a:prstGeom>
          <a:noFill/>
        </p:spPr>
        <p:txBody>
          <a:bodyPr wrap="square" rtlCol="0">
            <a:spAutoFit/>
          </a:bodyPr>
          <a:lstStyle/>
          <a:p>
            <a:r>
              <a:rPr lang="fr-FR" dirty="0"/>
              <a:t>Le groupe faible scindé en deux par CAH</a:t>
            </a:r>
          </a:p>
          <a:p>
            <a:endParaRPr lang="fr-FR" dirty="0"/>
          </a:p>
        </p:txBody>
      </p:sp>
    </p:spTree>
    <p:extLst>
      <p:ext uri="{BB962C8B-B14F-4D97-AF65-F5344CB8AC3E}">
        <p14:creationId xmlns:p14="http://schemas.microsoft.com/office/powerpoint/2010/main" val="39671170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795BFF5-786C-C4D6-349D-A6F91523F03A}"/>
              </a:ext>
            </a:extLst>
          </p:cNvPr>
          <p:cNvSpPr>
            <a:spLocks noGrp="1"/>
          </p:cNvSpPr>
          <p:nvPr>
            <p:ph type="title"/>
          </p:nvPr>
        </p:nvSpPr>
        <p:spPr>
          <a:xfrm>
            <a:off x="1121103" y="651372"/>
            <a:ext cx="10691265" cy="725483"/>
          </a:xfrm>
        </p:spPr>
        <p:txBody>
          <a:bodyPr/>
          <a:lstStyle/>
          <a:p>
            <a:pPr algn="ctr"/>
            <a:r>
              <a:rPr lang="fr-FR"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-Algorithme de clustering-</a:t>
            </a:r>
            <a:endParaRPr lang="fr-FR" dirty="0"/>
          </a:p>
        </p:txBody>
      </p:sp>
      <p:pic>
        <p:nvPicPr>
          <p:cNvPr id="4" name="Image 3">
            <a:extLst>
              <a:ext uri="{FF2B5EF4-FFF2-40B4-BE49-F238E27FC236}">
                <a16:creationId xmlns:a16="http://schemas.microsoft.com/office/drawing/2014/main" id="{1EEB0029-76CC-1A01-F1B3-CC149E2BD35F}"/>
              </a:ext>
            </a:extLst>
          </p:cNvPr>
          <p:cNvPicPr>
            <a:picLocks noChangeAspect="1"/>
          </p:cNvPicPr>
          <p:nvPr/>
        </p:nvPicPr>
        <p:blipFill>
          <a:blip r:embed="rId2"/>
          <a:stretch>
            <a:fillRect/>
          </a:stretch>
        </p:blipFill>
        <p:spPr>
          <a:xfrm>
            <a:off x="168616" y="150391"/>
            <a:ext cx="2256544" cy="924430"/>
          </a:xfrm>
          <a:prstGeom prst="rect">
            <a:avLst/>
          </a:prstGeom>
        </p:spPr>
      </p:pic>
      <p:pic>
        <p:nvPicPr>
          <p:cNvPr id="12" name="Image 11" descr="Une image contenant texte, capture d’écran, Police, conception&#10;&#10;Description générée automatiquement">
            <a:extLst>
              <a:ext uri="{FF2B5EF4-FFF2-40B4-BE49-F238E27FC236}">
                <a16:creationId xmlns:a16="http://schemas.microsoft.com/office/drawing/2014/main" id="{A998C4B3-DED3-EE60-7C6B-59377AA06BA5}"/>
              </a:ext>
            </a:extLst>
          </p:cNvPr>
          <p:cNvPicPr>
            <a:picLocks noChangeAspect="1"/>
          </p:cNvPicPr>
          <p:nvPr/>
        </p:nvPicPr>
        <p:blipFill>
          <a:blip r:embed="rId3"/>
          <a:stretch>
            <a:fillRect/>
          </a:stretch>
        </p:blipFill>
        <p:spPr>
          <a:xfrm>
            <a:off x="297026" y="2742891"/>
            <a:ext cx="1078172" cy="1372218"/>
          </a:xfrm>
          <a:prstGeom prst="rect">
            <a:avLst/>
          </a:prstGeom>
        </p:spPr>
      </p:pic>
      <p:pic>
        <p:nvPicPr>
          <p:cNvPr id="6" name="Image 5" descr="Une image contenant diagramme, ligne&#10;&#10;Description générée automatiquement">
            <a:extLst>
              <a:ext uri="{FF2B5EF4-FFF2-40B4-BE49-F238E27FC236}">
                <a16:creationId xmlns:a16="http://schemas.microsoft.com/office/drawing/2014/main" id="{10FA19C5-11DE-3CF4-D9A7-FF15F3936380}"/>
              </a:ext>
            </a:extLst>
          </p:cNvPr>
          <p:cNvPicPr>
            <a:picLocks noChangeAspect="1"/>
          </p:cNvPicPr>
          <p:nvPr/>
        </p:nvPicPr>
        <p:blipFill>
          <a:blip r:embed="rId4"/>
          <a:stretch>
            <a:fillRect/>
          </a:stretch>
        </p:blipFill>
        <p:spPr>
          <a:xfrm>
            <a:off x="1534760" y="1376855"/>
            <a:ext cx="5442983" cy="5219604"/>
          </a:xfrm>
          <a:prstGeom prst="rect">
            <a:avLst/>
          </a:prstGeom>
        </p:spPr>
      </p:pic>
      <p:sp>
        <p:nvSpPr>
          <p:cNvPr id="7" name="ZoneTexte 6">
            <a:extLst>
              <a:ext uri="{FF2B5EF4-FFF2-40B4-BE49-F238E27FC236}">
                <a16:creationId xmlns:a16="http://schemas.microsoft.com/office/drawing/2014/main" id="{BDDAFBCF-1520-9695-1F47-54CC8628F3D2}"/>
              </a:ext>
            </a:extLst>
          </p:cNvPr>
          <p:cNvSpPr txBox="1"/>
          <p:nvPr/>
        </p:nvSpPr>
        <p:spPr>
          <a:xfrm>
            <a:off x="7892755" y="1562570"/>
            <a:ext cx="4027714" cy="4524315"/>
          </a:xfrm>
          <a:prstGeom prst="rect">
            <a:avLst/>
          </a:prstGeom>
          <a:noFill/>
        </p:spPr>
        <p:txBody>
          <a:bodyPr wrap="square" rtlCol="0">
            <a:spAutoFit/>
          </a:bodyPr>
          <a:lstStyle/>
          <a:p>
            <a:r>
              <a:rPr lang="fr-FR" sz="1200" dirty="0"/>
              <a:t>l'algorithme des k-</a:t>
            </a:r>
            <a:r>
              <a:rPr lang="fr-FR" sz="1200" dirty="0" err="1"/>
              <a:t>means</a:t>
            </a:r>
            <a:r>
              <a:rPr lang="fr-FR" sz="1200" dirty="0"/>
              <a:t> nous permet d'observer 3 clusters relativement bien séparés. </a:t>
            </a:r>
          </a:p>
          <a:p>
            <a:endParaRPr lang="fr-FR" sz="1200" dirty="0"/>
          </a:p>
          <a:p>
            <a:r>
              <a:rPr lang="fr-FR" sz="1200" dirty="0"/>
              <a:t>-</a:t>
            </a:r>
            <a:r>
              <a:rPr lang="fr-FR" sz="1200" dirty="0">
                <a:solidFill>
                  <a:schemeClr val="accent1">
                    <a:lumMod val="60000"/>
                    <a:lumOff val="40000"/>
                  </a:schemeClr>
                </a:solidFill>
              </a:rPr>
              <a:t>le cluster 0 </a:t>
            </a:r>
            <a:r>
              <a:rPr lang="fr-FR" sz="1200" dirty="0"/>
              <a:t>démarre toujours à zéro. </a:t>
            </a:r>
          </a:p>
          <a:p>
            <a:r>
              <a:rPr lang="fr-FR" sz="1200" dirty="0"/>
              <a:t>les pays représentés sont caractérisés par une</a:t>
            </a:r>
            <a:r>
              <a:rPr lang="fr-FR" sz="1200" dirty="0">
                <a:solidFill>
                  <a:srgbClr val="FF0000"/>
                </a:solidFill>
              </a:rPr>
              <a:t> faiblesse </a:t>
            </a:r>
            <a:r>
              <a:rPr lang="fr-FR" sz="1200" dirty="0"/>
              <a:t>de leurs paramètres. En revanche, pour la disponibilité du poulet et la production de poulet, on voit une  augmentation substantielle qui aboutit au cluster 1. </a:t>
            </a:r>
            <a:r>
              <a:rPr lang="fr-FR" sz="1200" dirty="0">
                <a:solidFill>
                  <a:schemeClr val="bg2">
                    <a:lumMod val="75000"/>
                  </a:schemeClr>
                </a:solidFill>
              </a:rPr>
              <a:t>L'algorithme de Classification Ascendante </a:t>
            </a:r>
            <a:r>
              <a:rPr lang="fr-FR" sz="1200" dirty="0" err="1">
                <a:solidFill>
                  <a:schemeClr val="bg2">
                    <a:lumMod val="75000"/>
                  </a:schemeClr>
                </a:solidFill>
              </a:rPr>
              <a:t>hierarchique</a:t>
            </a:r>
            <a:r>
              <a:rPr lang="fr-FR" sz="1200" dirty="0">
                <a:solidFill>
                  <a:schemeClr val="bg2">
                    <a:lumMod val="75000"/>
                  </a:schemeClr>
                </a:solidFill>
              </a:rPr>
              <a:t> (CAH) les placent sur les 2 premiers clusters (0,1). [0,1,2,3]  </a:t>
            </a:r>
          </a:p>
          <a:p>
            <a:endParaRPr lang="fr-FR" sz="1200" dirty="0"/>
          </a:p>
          <a:p>
            <a:r>
              <a:rPr lang="fr-FR" sz="1200" dirty="0"/>
              <a:t>-</a:t>
            </a:r>
            <a:r>
              <a:rPr lang="fr-FR" sz="1200" dirty="0">
                <a:solidFill>
                  <a:schemeClr val="accent4">
                    <a:lumMod val="75000"/>
                  </a:schemeClr>
                </a:solidFill>
              </a:rPr>
              <a:t>Le cluster 1 </a:t>
            </a:r>
            <a:r>
              <a:rPr lang="fr-FR" sz="1200" dirty="0"/>
              <a:t>est la continuité du cluster 0, systématiquement plus élevé dans toutes les dimensions, ils se distinguent par  des valeurs clairement plus élevées sur la composante (synthétique) </a:t>
            </a:r>
            <a:r>
              <a:rPr lang="fr-FR" sz="1200" dirty="0">
                <a:solidFill>
                  <a:srgbClr val="FF0000"/>
                </a:solidFill>
              </a:rPr>
              <a:t>d'auto-</a:t>
            </a:r>
            <a:r>
              <a:rPr lang="fr-FR" sz="1200" dirty="0" err="1">
                <a:solidFill>
                  <a:srgbClr val="FF0000"/>
                </a:solidFill>
              </a:rPr>
              <a:t>sufficence</a:t>
            </a:r>
            <a:r>
              <a:rPr lang="fr-FR" sz="1200" dirty="0"/>
              <a:t> alimentaire (</a:t>
            </a:r>
            <a:r>
              <a:rPr lang="fr-FR" sz="1200" dirty="0" err="1"/>
              <a:t>prod+poulet_dispo</a:t>
            </a:r>
            <a:r>
              <a:rPr lang="fr-FR" sz="1200" dirty="0"/>
              <a:t>). </a:t>
            </a:r>
            <a:r>
              <a:rPr lang="fr-FR" sz="1200" dirty="0">
                <a:solidFill>
                  <a:schemeClr val="bg2">
                    <a:lumMod val="75000"/>
                  </a:schemeClr>
                </a:solidFill>
              </a:rPr>
              <a:t>L'algorithme CAH les placent toujours au dernier cluster 3 ou (4/4).[0,1,2,3]   </a:t>
            </a:r>
          </a:p>
          <a:p>
            <a:endParaRPr lang="fr-FR" sz="1200" dirty="0"/>
          </a:p>
          <a:p>
            <a:r>
              <a:rPr lang="fr-FR" sz="1200" dirty="0"/>
              <a:t>-</a:t>
            </a:r>
            <a:r>
              <a:rPr lang="fr-FR" sz="1200" dirty="0">
                <a:solidFill>
                  <a:srgbClr val="002060"/>
                </a:solidFill>
              </a:rPr>
              <a:t>Le cluster 2 </a:t>
            </a:r>
            <a:r>
              <a:rPr lang="fr-FR" sz="1200" dirty="0"/>
              <a:t>est le cluster atypique constitué de 4 pays qui cumulent des scores élevés dans tous les domaines. Ils se démarquent par une </a:t>
            </a:r>
            <a:r>
              <a:rPr lang="fr-FR" sz="1200" dirty="0">
                <a:solidFill>
                  <a:srgbClr val="FF0000"/>
                </a:solidFill>
              </a:rPr>
              <a:t>exportation</a:t>
            </a:r>
            <a:r>
              <a:rPr lang="fr-FR" sz="1200" dirty="0"/>
              <a:t> particulièrement forte.  </a:t>
            </a:r>
            <a:r>
              <a:rPr lang="fr-FR" sz="1200" dirty="0">
                <a:solidFill>
                  <a:schemeClr val="accent6">
                    <a:lumMod val="60000"/>
                    <a:lumOff val="40000"/>
                  </a:schemeClr>
                </a:solidFill>
              </a:rPr>
              <a:t>[Bahamas, Belgique, Hongkong, </a:t>
            </a:r>
            <a:r>
              <a:rPr lang="fr-FR" sz="1200" dirty="0" err="1">
                <a:solidFill>
                  <a:schemeClr val="accent6">
                    <a:lumMod val="60000"/>
                    <a:lumOff val="40000"/>
                  </a:schemeClr>
                </a:solidFill>
              </a:rPr>
              <a:t>pays-bas</a:t>
            </a:r>
            <a:r>
              <a:rPr lang="fr-FR" sz="1200" dirty="0">
                <a:solidFill>
                  <a:schemeClr val="accent6">
                    <a:lumMod val="60000"/>
                    <a:lumOff val="40000"/>
                  </a:schemeClr>
                </a:solidFill>
              </a:rPr>
              <a:t>]. </a:t>
            </a:r>
            <a:r>
              <a:rPr lang="fr-FR" sz="1200" dirty="0"/>
              <a:t>Une étude approfondie les </a:t>
            </a:r>
            <a:r>
              <a:rPr lang="fr-FR" sz="1200" dirty="0" err="1"/>
              <a:t>concernants</a:t>
            </a:r>
            <a:r>
              <a:rPr lang="fr-FR" sz="1200" dirty="0"/>
              <a:t> peut être faites pour placer le produit de la poule qui chante. </a:t>
            </a:r>
          </a:p>
        </p:txBody>
      </p:sp>
      <p:pic>
        <p:nvPicPr>
          <p:cNvPr id="15" name="Image 14">
            <a:extLst>
              <a:ext uri="{FF2B5EF4-FFF2-40B4-BE49-F238E27FC236}">
                <a16:creationId xmlns:a16="http://schemas.microsoft.com/office/drawing/2014/main" id="{6F7293A9-45F2-D6A2-7E29-ABC5AF1E8991}"/>
              </a:ext>
            </a:extLst>
          </p:cNvPr>
          <p:cNvPicPr>
            <a:picLocks noChangeAspect="1"/>
          </p:cNvPicPr>
          <p:nvPr/>
        </p:nvPicPr>
        <p:blipFill>
          <a:blip r:embed="rId5"/>
          <a:stretch>
            <a:fillRect/>
          </a:stretch>
        </p:blipFill>
        <p:spPr>
          <a:xfrm>
            <a:off x="1883230" y="6596459"/>
            <a:ext cx="5094514" cy="272370"/>
          </a:xfrm>
          <a:prstGeom prst="rect">
            <a:avLst/>
          </a:prstGeom>
        </p:spPr>
      </p:pic>
      <p:sp>
        <p:nvSpPr>
          <p:cNvPr id="16" name="ZoneTexte 15">
            <a:extLst>
              <a:ext uri="{FF2B5EF4-FFF2-40B4-BE49-F238E27FC236}">
                <a16:creationId xmlns:a16="http://schemas.microsoft.com/office/drawing/2014/main" id="{44E71F81-3A36-97ED-9E95-D27CD4E0A2B0}"/>
              </a:ext>
            </a:extLst>
          </p:cNvPr>
          <p:cNvSpPr txBox="1"/>
          <p:nvPr/>
        </p:nvSpPr>
        <p:spPr>
          <a:xfrm>
            <a:off x="385346" y="1677781"/>
            <a:ext cx="830853" cy="400110"/>
          </a:xfrm>
          <a:prstGeom prst="rect">
            <a:avLst/>
          </a:prstGeom>
          <a:noFill/>
        </p:spPr>
        <p:txBody>
          <a:bodyPr wrap="square" rtlCol="0">
            <a:spAutoFit/>
          </a:bodyPr>
          <a:lstStyle/>
          <a:p>
            <a:r>
              <a:rPr lang="fr-FR" sz="1000" b="1" dirty="0" err="1">
                <a:latin typeface="Aptos SemiBold" panose="020B0004020202020204" pitchFamily="34" charset="0"/>
              </a:rPr>
              <a:t>Scatterplot</a:t>
            </a:r>
            <a:r>
              <a:rPr lang="fr-FR" sz="1000" b="1" dirty="0">
                <a:latin typeface="Aptos SemiBold" panose="020B0004020202020204" pitchFamily="34" charset="0"/>
              </a:rPr>
              <a:t> </a:t>
            </a:r>
          </a:p>
          <a:p>
            <a:r>
              <a:rPr lang="fr-FR" sz="1000" b="1" dirty="0">
                <a:latin typeface="Aptos SemiBold" panose="020B0004020202020204" pitchFamily="34" charset="0"/>
              </a:rPr>
              <a:t>matrix </a:t>
            </a:r>
          </a:p>
        </p:txBody>
      </p:sp>
      <p:sp>
        <p:nvSpPr>
          <p:cNvPr id="5" name="Accolade ouvrante 4">
            <a:extLst>
              <a:ext uri="{FF2B5EF4-FFF2-40B4-BE49-F238E27FC236}">
                <a16:creationId xmlns:a16="http://schemas.microsoft.com/office/drawing/2014/main" id="{1428E966-8CD9-0D89-A667-8A3AF0F76DC3}"/>
              </a:ext>
            </a:extLst>
          </p:cNvPr>
          <p:cNvSpPr/>
          <p:nvPr/>
        </p:nvSpPr>
        <p:spPr>
          <a:xfrm>
            <a:off x="163276" y="1310036"/>
            <a:ext cx="267500" cy="109366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8" name="Accolade fermante 7">
            <a:extLst>
              <a:ext uri="{FF2B5EF4-FFF2-40B4-BE49-F238E27FC236}">
                <a16:creationId xmlns:a16="http://schemas.microsoft.com/office/drawing/2014/main" id="{C9542292-9958-9AB3-0BBC-13527168F220}"/>
              </a:ext>
            </a:extLst>
          </p:cNvPr>
          <p:cNvSpPr/>
          <p:nvPr/>
        </p:nvSpPr>
        <p:spPr>
          <a:xfrm>
            <a:off x="1001851" y="1310036"/>
            <a:ext cx="436418" cy="109366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Tree>
    <p:extLst>
      <p:ext uri="{BB962C8B-B14F-4D97-AF65-F5344CB8AC3E}">
        <p14:creationId xmlns:p14="http://schemas.microsoft.com/office/powerpoint/2010/main" val="24618538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795BFF5-786C-C4D6-349D-A6F91523F03A}"/>
              </a:ext>
            </a:extLst>
          </p:cNvPr>
          <p:cNvSpPr>
            <a:spLocks noGrp="1"/>
          </p:cNvSpPr>
          <p:nvPr>
            <p:ph type="title"/>
          </p:nvPr>
        </p:nvSpPr>
        <p:spPr>
          <a:xfrm>
            <a:off x="1121103" y="651372"/>
            <a:ext cx="10691265" cy="725483"/>
          </a:xfrm>
        </p:spPr>
        <p:txBody>
          <a:bodyPr/>
          <a:lstStyle/>
          <a:p>
            <a:pPr algn="ctr"/>
            <a:r>
              <a:rPr lang="fr-FR"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-Conclusion-</a:t>
            </a:r>
            <a:endParaRPr lang="fr-FR" dirty="0"/>
          </a:p>
        </p:txBody>
      </p:sp>
      <p:pic>
        <p:nvPicPr>
          <p:cNvPr id="4" name="Image 3">
            <a:extLst>
              <a:ext uri="{FF2B5EF4-FFF2-40B4-BE49-F238E27FC236}">
                <a16:creationId xmlns:a16="http://schemas.microsoft.com/office/drawing/2014/main" id="{1EEB0029-76CC-1A01-F1B3-CC149E2BD35F}"/>
              </a:ext>
            </a:extLst>
          </p:cNvPr>
          <p:cNvPicPr>
            <a:picLocks noChangeAspect="1"/>
          </p:cNvPicPr>
          <p:nvPr/>
        </p:nvPicPr>
        <p:blipFill>
          <a:blip r:embed="rId2"/>
          <a:stretch>
            <a:fillRect/>
          </a:stretch>
        </p:blipFill>
        <p:spPr>
          <a:xfrm>
            <a:off x="168616" y="150391"/>
            <a:ext cx="2256544" cy="924430"/>
          </a:xfrm>
          <a:prstGeom prst="rect">
            <a:avLst/>
          </a:prstGeom>
        </p:spPr>
      </p:pic>
      <p:sp>
        <p:nvSpPr>
          <p:cNvPr id="7" name="ZoneTexte 6">
            <a:extLst>
              <a:ext uri="{FF2B5EF4-FFF2-40B4-BE49-F238E27FC236}">
                <a16:creationId xmlns:a16="http://schemas.microsoft.com/office/drawing/2014/main" id="{BDDAFBCF-1520-9695-1F47-54CC8628F3D2}"/>
              </a:ext>
            </a:extLst>
          </p:cNvPr>
          <p:cNvSpPr txBox="1"/>
          <p:nvPr/>
        </p:nvSpPr>
        <p:spPr>
          <a:xfrm>
            <a:off x="908651" y="1575802"/>
            <a:ext cx="10374698" cy="1938992"/>
          </a:xfrm>
          <a:prstGeom prst="rect">
            <a:avLst/>
          </a:prstGeom>
          <a:noFill/>
        </p:spPr>
        <p:txBody>
          <a:bodyPr wrap="square" rtlCol="0">
            <a:spAutoFit/>
          </a:bodyPr>
          <a:lstStyle/>
          <a:p>
            <a:endParaRPr lang="fr-FR" sz="1200" dirty="0"/>
          </a:p>
          <a:p>
            <a:pPr marL="171450" indent="-171450">
              <a:buFont typeface="Wingdings" pitchFamily="2" charset="2"/>
              <a:buChar char="v"/>
            </a:pPr>
            <a:r>
              <a:rPr lang="fr-FR" sz="1200" dirty="0"/>
              <a:t>  Tout d'abord il serait bienvenu d'approfondir les recherches avec les 4 pays du clusters 2 (atypiques). En effet ces derniers sont impliqués par le commerce du poulet. Il sera question de les convaincre, d'importer la poule qui chante. Il y a certainement, des marchandises pour lesquelles ils ne sont pas totalement satisfait, la poule qui chante peut faire la différence.</a:t>
            </a:r>
          </a:p>
          <a:p>
            <a:pPr marL="171450" indent="-171450">
              <a:buFont typeface="Wingdings" pitchFamily="2" charset="2"/>
              <a:buChar char="v"/>
            </a:pPr>
            <a:endParaRPr lang="fr-FR" sz="1200" dirty="0"/>
          </a:p>
          <a:p>
            <a:pPr marL="171450" indent="-171450">
              <a:buFont typeface="Wingdings" pitchFamily="2" charset="2"/>
              <a:buChar char="v"/>
            </a:pPr>
            <a:endParaRPr lang="fr-FR" sz="1200" dirty="0"/>
          </a:p>
          <a:p>
            <a:pPr marL="171450" indent="-171450">
              <a:buFont typeface="Wingdings" pitchFamily="2" charset="2"/>
              <a:buChar char="v"/>
            </a:pPr>
            <a:endParaRPr lang="fr-FR" sz="1200" dirty="0"/>
          </a:p>
          <a:p>
            <a:endParaRPr lang="fr-FR" sz="1200" dirty="0"/>
          </a:p>
          <a:p>
            <a:endParaRPr lang="fr-FR" sz="1200" dirty="0"/>
          </a:p>
          <a:p>
            <a:endParaRPr lang="fr-FR" sz="1200" dirty="0"/>
          </a:p>
        </p:txBody>
      </p:sp>
      <p:sp>
        <p:nvSpPr>
          <p:cNvPr id="3" name="ZoneTexte 2">
            <a:extLst>
              <a:ext uri="{FF2B5EF4-FFF2-40B4-BE49-F238E27FC236}">
                <a16:creationId xmlns:a16="http://schemas.microsoft.com/office/drawing/2014/main" id="{66AD67C5-54BF-9128-9E27-FFDD93620630}"/>
              </a:ext>
            </a:extLst>
          </p:cNvPr>
          <p:cNvSpPr txBox="1"/>
          <p:nvPr/>
        </p:nvSpPr>
        <p:spPr>
          <a:xfrm>
            <a:off x="456588" y="5856514"/>
            <a:ext cx="10374698" cy="523220"/>
          </a:xfrm>
          <a:prstGeom prst="rect">
            <a:avLst/>
          </a:prstGeom>
          <a:noFill/>
        </p:spPr>
        <p:txBody>
          <a:bodyPr wrap="square" rtlCol="0">
            <a:spAutoFit/>
          </a:bodyPr>
          <a:lstStyle/>
          <a:p>
            <a:r>
              <a:rPr lang="fr-FR" sz="1000" i="1" dirty="0">
                <a:solidFill>
                  <a:schemeClr val="bg1">
                    <a:lumMod val="50000"/>
                  </a:schemeClr>
                </a:solidFill>
                <a:latin typeface="Aptos Light" panose="020B0004020202020204" pitchFamily="34" charset="0"/>
              </a:rPr>
              <a:t>&gt; Cet analyse est basée sur des éléments statistiques rudimentaires, il ne peut être considéré comme exhaustif. </a:t>
            </a:r>
          </a:p>
          <a:p>
            <a:endParaRPr lang="fr-FR" dirty="0"/>
          </a:p>
        </p:txBody>
      </p:sp>
      <p:sp>
        <p:nvSpPr>
          <p:cNvPr id="5" name="ZoneTexte 4">
            <a:extLst>
              <a:ext uri="{FF2B5EF4-FFF2-40B4-BE49-F238E27FC236}">
                <a16:creationId xmlns:a16="http://schemas.microsoft.com/office/drawing/2014/main" id="{E2F7D5B3-D41F-63C5-B1BB-4FE15594D3C5}"/>
              </a:ext>
            </a:extLst>
          </p:cNvPr>
          <p:cNvSpPr txBox="1"/>
          <p:nvPr/>
        </p:nvSpPr>
        <p:spPr>
          <a:xfrm>
            <a:off x="1034143" y="2358064"/>
            <a:ext cx="3135698" cy="861774"/>
          </a:xfrm>
          <a:prstGeom prst="rect">
            <a:avLst/>
          </a:prstGeom>
          <a:noFill/>
        </p:spPr>
        <p:txBody>
          <a:bodyPr wrap="square" rtlCol="0">
            <a:spAutoFit/>
          </a:bodyPr>
          <a:lstStyle/>
          <a:p>
            <a:r>
              <a:rPr lang="fr-FR" sz="3200" dirty="0"/>
              <a:t>🇧🇸 🇧🇪 🇳🇱 🇨🇳</a:t>
            </a:r>
          </a:p>
          <a:p>
            <a:endParaRPr lang="fr-FR" dirty="0"/>
          </a:p>
        </p:txBody>
      </p:sp>
      <p:sp>
        <p:nvSpPr>
          <p:cNvPr id="9" name="ZoneTexte 8">
            <a:extLst>
              <a:ext uri="{FF2B5EF4-FFF2-40B4-BE49-F238E27FC236}">
                <a16:creationId xmlns:a16="http://schemas.microsoft.com/office/drawing/2014/main" id="{82710CC4-8B90-806D-7C3C-C44F820DA0DB}"/>
              </a:ext>
            </a:extLst>
          </p:cNvPr>
          <p:cNvSpPr txBox="1"/>
          <p:nvPr/>
        </p:nvSpPr>
        <p:spPr>
          <a:xfrm>
            <a:off x="5394492" y="1291663"/>
            <a:ext cx="2144486" cy="369332"/>
          </a:xfrm>
          <a:prstGeom prst="rect">
            <a:avLst/>
          </a:prstGeom>
          <a:noFill/>
        </p:spPr>
        <p:txBody>
          <a:bodyPr wrap="square">
            <a:spAutoFit/>
          </a:bodyPr>
          <a:lstStyle/>
          <a:p>
            <a:r>
              <a:rPr lang="fr-FR" sz="1800" b="1" u="sng" dirty="0">
                <a:latin typeface="Aptos" panose="020B0004020202020204" pitchFamily="34" charset="0"/>
              </a:rPr>
              <a:t>recommandation</a:t>
            </a:r>
          </a:p>
        </p:txBody>
      </p:sp>
    </p:spTree>
    <p:extLst>
      <p:ext uri="{BB962C8B-B14F-4D97-AF65-F5344CB8AC3E}">
        <p14:creationId xmlns:p14="http://schemas.microsoft.com/office/powerpoint/2010/main" val="36722799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795BFF5-786C-C4D6-349D-A6F91523F03A}"/>
              </a:ext>
            </a:extLst>
          </p:cNvPr>
          <p:cNvSpPr>
            <a:spLocks noGrp="1"/>
          </p:cNvSpPr>
          <p:nvPr>
            <p:ph type="title"/>
          </p:nvPr>
        </p:nvSpPr>
        <p:spPr>
          <a:xfrm>
            <a:off x="1121103" y="651372"/>
            <a:ext cx="10691265" cy="725483"/>
          </a:xfrm>
        </p:spPr>
        <p:txBody>
          <a:bodyPr/>
          <a:lstStyle/>
          <a:p>
            <a:pPr algn="ctr"/>
            <a:r>
              <a:rPr lang="fr-FR"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-Conclusion-</a:t>
            </a:r>
            <a:endParaRPr lang="fr-FR" dirty="0"/>
          </a:p>
        </p:txBody>
      </p:sp>
      <p:pic>
        <p:nvPicPr>
          <p:cNvPr id="4" name="Image 3">
            <a:extLst>
              <a:ext uri="{FF2B5EF4-FFF2-40B4-BE49-F238E27FC236}">
                <a16:creationId xmlns:a16="http://schemas.microsoft.com/office/drawing/2014/main" id="{1EEB0029-76CC-1A01-F1B3-CC149E2BD35F}"/>
              </a:ext>
            </a:extLst>
          </p:cNvPr>
          <p:cNvPicPr>
            <a:picLocks noChangeAspect="1"/>
          </p:cNvPicPr>
          <p:nvPr/>
        </p:nvPicPr>
        <p:blipFill>
          <a:blip r:embed="rId2"/>
          <a:stretch>
            <a:fillRect/>
          </a:stretch>
        </p:blipFill>
        <p:spPr>
          <a:xfrm>
            <a:off x="168616" y="150391"/>
            <a:ext cx="2256544" cy="924430"/>
          </a:xfrm>
          <a:prstGeom prst="rect">
            <a:avLst/>
          </a:prstGeom>
        </p:spPr>
      </p:pic>
      <p:sp>
        <p:nvSpPr>
          <p:cNvPr id="7" name="ZoneTexte 6">
            <a:extLst>
              <a:ext uri="{FF2B5EF4-FFF2-40B4-BE49-F238E27FC236}">
                <a16:creationId xmlns:a16="http://schemas.microsoft.com/office/drawing/2014/main" id="{BDDAFBCF-1520-9695-1F47-54CC8628F3D2}"/>
              </a:ext>
            </a:extLst>
          </p:cNvPr>
          <p:cNvSpPr txBox="1"/>
          <p:nvPr/>
        </p:nvSpPr>
        <p:spPr>
          <a:xfrm>
            <a:off x="908651" y="1575802"/>
            <a:ext cx="10374698" cy="2862322"/>
          </a:xfrm>
          <a:prstGeom prst="rect">
            <a:avLst/>
          </a:prstGeom>
          <a:noFill/>
        </p:spPr>
        <p:txBody>
          <a:bodyPr wrap="square" rtlCol="0">
            <a:spAutoFit/>
          </a:bodyPr>
          <a:lstStyle/>
          <a:p>
            <a:endParaRPr lang="fr-FR" sz="1200" dirty="0"/>
          </a:p>
          <a:p>
            <a:pPr marL="171450" indent="-171450">
              <a:buFont typeface="Wingdings" pitchFamily="2" charset="2"/>
              <a:buChar char="v"/>
            </a:pPr>
            <a:r>
              <a:rPr lang="fr-FR" sz="1200" dirty="0"/>
              <a:t>  Tout d'abord il serait bienvenu d'approfondir les recherches avec les 4 pays du clusters 2 (atypiques). En effet ces derniers sont impliqués par le commerce du poulet. Il sera question de les convaincre, d'importer la poule qui chante. Il y a certainement, des marchandises pour lesquelles ils ne sont pas totalement satisfait, la poule qui chante peut faire la différence.</a:t>
            </a:r>
          </a:p>
          <a:p>
            <a:pPr marL="171450" indent="-171450">
              <a:buFont typeface="Wingdings" pitchFamily="2" charset="2"/>
              <a:buChar char="v"/>
            </a:pPr>
            <a:endParaRPr lang="fr-FR" sz="1200" dirty="0"/>
          </a:p>
          <a:p>
            <a:pPr marL="171450" indent="-171450">
              <a:buFont typeface="Wingdings" pitchFamily="2" charset="2"/>
              <a:buChar char="v"/>
            </a:pPr>
            <a:endParaRPr lang="fr-FR" sz="1200" dirty="0"/>
          </a:p>
          <a:p>
            <a:pPr marL="171450" indent="-171450">
              <a:buFont typeface="Wingdings" pitchFamily="2" charset="2"/>
              <a:buChar char="v"/>
            </a:pPr>
            <a:endParaRPr lang="fr-FR" sz="1200" dirty="0"/>
          </a:p>
          <a:p>
            <a:pPr marL="171450" indent="-171450">
              <a:buFont typeface="Wingdings" pitchFamily="2" charset="2"/>
              <a:buChar char="v"/>
            </a:pPr>
            <a:endParaRPr lang="fr-FR" sz="1200" dirty="0"/>
          </a:p>
          <a:p>
            <a:pPr marL="171450" indent="-171450">
              <a:buFont typeface="Wingdings" pitchFamily="2" charset="2"/>
              <a:buChar char="v"/>
            </a:pPr>
            <a:r>
              <a:rPr lang="fr-FR" sz="1200" dirty="0"/>
              <a:t> De manière générale, les pays du cluster 1, sont des cibles à explorer, puisqu'ils ont un bon début de développement. Cependant une approche orientée développement sera a privilégié. On pourrait envisager de créer un plan commercial d'envergure qui comprend toute la chaine de production en partenariat afin d'augmenter leur autonomie alimentaire et si possible leur flux commerciaux. </a:t>
            </a:r>
          </a:p>
          <a:p>
            <a:r>
              <a:rPr lang="fr-FR" sz="1200" dirty="0"/>
              <a:t>	&gt; Ce plan comprendrait, des ressources matériels et immatériels. </a:t>
            </a:r>
          </a:p>
          <a:p>
            <a:endParaRPr lang="fr-FR" sz="1200" dirty="0"/>
          </a:p>
          <a:p>
            <a:endParaRPr lang="fr-FR" sz="1200" dirty="0"/>
          </a:p>
          <a:p>
            <a:endParaRPr lang="fr-FR" sz="1200" dirty="0"/>
          </a:p>
        </p:txBody>
      </p:sp>
      <p:sp>
        <p:nvSpPr>
          <p:cNvPr id="3" name="ZoneTexte 2">
            <a:extLst>
              <a:ext uri="{FF2B5EF4-FFF2-40B4-BE49-F238E27FC236}">
                <a16:creationId xmlns:a16="http://schemas.microsoft.com/office/drawing/2014/main" id="{66AD67C5-54BF-9128-9E27-FFDD93620630}"/>
              </a:ext>
            </a:extLst>
          </p:cNvPr>
          <p:cNvSpPr txBox="1"/>
          <p:nvPr/>
        </p:nvSpPr>
        <p:spPr>
          <a:xfrm>
            <a:off x="456588" y="5856514"/>
            <a:ext cx="10374698" cy="523220"/>
          </a:xfrm>
          <a:prstGeom prst="rect">
            <a:avLst/>
          </a:prstGeom>
          <a:noFill/>
        </p:spPr>
        <p:txBody>
          <a:bodyPr wrap="square" rtlCol="0">
            <a:spAutoFit/>
          </a:bodyPr>
          <a:lstStyle/>
          <a:p>
            <a:r>
              <a:rPr lang="fr-FR" sz="1000" i="1" dirty="0">
                <a:solidFill>
                  <a:schemeClr val="bg1">
                    <a:lumMod val="50000"/>
                  </a:schemeClr>
                </a:solidFill>
                <a:latin typeface="Aptos Light" panose="020B0004020202020204" pitchFamily="34" charset="0"/>
              </a:rPr>
              <a:t>&gt; Cet analyse est basée sur des éléments statistiques rudimentaires, il ne peut être considéré comme exhaustif. </a:t>
            </a:r>
          </a:p>
          <a:p>
            <a:endParaRPr lang="fr-FR" dirty="0"/>
          </a:p>
        </p:txBody>
      </p:sp>
      <p:sp>
        <p:nvSpPr>
          <p:cNvPr id="5" name="ZoneTexte 4">
            <a:extLst>
              <a:ext uri="{FF2B5EF4-FFF2-40B4-BE49-F238E27FC236}">
                <a16:creationId xmlns:a16="http://schemas.microsoft.com/office/drawing/2014/main" id="{E2F7D5B3-D41F-63C5-B1BB-4FE15594D3C5}"/>
              </a:ext>
            </a:extLst>
          </p:cNvPr>
          <p:cNvSpPr txBox="1"/>
          <p:nvPr/>
        </p:nvSpPr>
        <p:spPr>
          <a:xfrm>
            <a:off x="1034143" y="2358064"/>
            <a:ext cx="3135698" cy="861774"/>
          </a:xfrm>
          <a:prstGeom prst="rect">
            <a:avLst/>
          </a:prstGeom>
          <a:noFill/>
        </p:spPr>
        <p:txBody>
          <a:bodyPr wrap="square" rtlCol="0">
            <a:spAutoFit/>
          </a:bodyPr>
          <a:lstStyle/>
          <a:p>
            <a:r>
              <a:rPr lang="fr-FR" sz="3200" dirty="0"/>
              <a:t>🇧🇸 🇧🇪 🇳🇱 🇨🇳</a:t>
            </a:r>
          </a:p>
          <a:p>
            <a:endParaRPr lang="fr-FR" dirty="0"/>
          </a:p>
        </p:txBody>
      </p:sp>
      <p:sp>
        <p:nvSpPr>
          <p:cNvPr id="9" name="ZoneTexte 8">
            <a:extLst>
              <a:ext uri="{FF2B5EF4-FFF2-40B4-BE49-F238E27FC236}">
                <a16:creationId xmlns:a16="http://schemas.microsoft.com/office/drawing/2014/main" id="{82710CC4-8B90-806D-7C3C-C44F820DA0DB}"/>
              </a:ext>
            </a:extLst>
          </p:cNvPr>
          <p:cNvSpPr txBox="1"/>
          <p:nvPr/>
        </p:nvSpPr>
        <p:spPr>
          <a:xfrm>
            <a:off x="5394492" y="1291663"/>
            <a:ext cx="2144486" cy="369332"/>
          </a:xfrm>
          <a:prstGeom prst="rect">
            <a:avLst/>
          </a:prstGeom>
          <a:noFill/>
        </p:spPr>
        <p:txBody>
          <a:bodyPr wrap="square">
            <a:spAutoFit/>
          </a:bodyPr>
          <a:lstStyle/>
          <a:p>
            <a:r>
              <a:rPr lang="fr-FR" sz="1800" b="1" u="sng" dirty="0">
                <a:latin typeface="Aptos" panose="020B0004020202020204" pitchFamily="34" charset="0"/>
              </a:rPr>
              <a:t>recommandation</a:t>
            </a:r>
          </a:p>
        </p:txBody>
      </p:sp>
    </p:spTree>
    <p:extLst>
      <p:ext uri="{BB962C8B-B14F-4D97-AF65-F5344CB8AC3E}">
        <p14:creationId xmlns:p14="http://schemas.microsoft.com/office/powerpoint/2010/main" val="677210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795BFF5-786C-C4D6-349D-A6F91523F03A}"/>
              </a:ext>
            </a:extLst>
          </p:cNvPr>
          <p:cNvSpPr>
            <a:spLocks noGrp="1"/>
          </p:cNvSpPr>
          <p:nvPr>
            <p:ph type="title"/>
          </p:nvPr>
        </p:nvSpPr>
        <p:spPr>
          <a:xfrm>
            <a:off x="1121103" y="651372"/>
            <a:ext cx="10691265" cy="725483"/>
          </a:xfrm>
        </p:spPr>
        <p:txBody>
          <a:bodyPr/>
          <a:lstStyle/>
          <a:p>
            <a:pPr algn="ctr"/>
            <a:r>
              <a:rPr lang="fr-FR"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-Conclusion-</a:t>
            </a:r>
            <a:endParaRPr lang="fr-FR" dirty="0"/>
          </a:p>
        </p:txBody>
      </p:sp>
      <p:pic>
        <p:nvPicPr>
          <p:cNvPr id="4" name="Image 3">
            <a:extLst>
              <a:ext uri="{FF2B5EF4-FFF2-40B4-BE49-F238E27FC236}">
                <a16:creationId xmlns:a16="http://schemas.microsoft.com/office/drawing/2014/main" id="{1EEB0029-76CC-1A01-F1B3-CC149E2BD35F}"/>
              </a:ext>
            </a:extLst>
          </p:cNvPr>
          <p:cNvPicPr>
            <a:picLocks noChangeAspect="1"/>
          </p:cNvPicPr>
          <p:nvPr/>
        </p:nvPicPr>
        <p:blipFill>
          <a:blip r:embed="rId2"/>
          <a:stretch>
            <a:fillRect/>
          </a:stretch>
        </p:blipFill>
        <p:spPr>
          <a:xfrm>
            <a:off x="168616" y="150391"/>
            <a:ext cx="2256544" cy="924430"/>
          </a:xfrm>
          <a:prstGeom prst="rect">
            <a:avLst/>
          </a:prstGeom>
        </p:spPr>
      </p:pic>
      <p:sp>
        <p:nvSpPr>
          <p:cNvPr id="7" name="ZoneTexte 6">
            <a:extLst>
              <a:ext uri="{FF2B5EF4-FFF2-40B4-BE49-F238E27FC236}">
                <a16:creationId xmlns:a16="http://schemas.microsoft.com/office/drawing/2014/main" id="{BDDAFBCF-1520-9695-1F47-54CC8628F3D2}"/>
              </a:ext>
            </a:extLst>
          </p:cNvPr>
          <p:cNvSpPr txBox="1"/>
          <p:nvPr/>
        </p:nvSpPr>
        <p:spPr>
          <a:xfrm>
            <a:off x="908651" y="1575802"/>
            <a:ext cx="10374698" cy="3785652"/>
          </a:xfrm>
          <a:prstGeom prst="rect">
            <a:avLst/>
          </a:prstGeom>
          <a:noFill/>
        </p:spPr>
        <p:txBody>
          <a:bodyPr wrap="square" rtlCol="0">
            <a:spAutoFit/>
          </a:bodyPr>
          <a:lstStyle/>
          <a:p>
            <a:endParaRPr lang="fr-FR" sz="1200" dirty="0"/>
          </a:p>
          <a:p>
            <a:pPr marL="171450" indent="-171450">
              <a:buFont typeface="Wingdings" pitchFamily="2" charset="2"/>
              <a:buChar char="v"/>
            </a:pPr>
            <a:r>
              <a:rPr lang="fr-FR" sz="1200" dirty="0"/>
              <a:t>  Tout d'abord il serait bienvenu d'approfondir les recherches avec les 4 pays du clusters 2 (atypiques). En effet ces derniers sont impliqués par le commerce du poulet. Il sera question de les convaincre, d'importer la poule qui chante. Il y a certainement, des marchandises pour lesquelles ils ne sont pas totalement satisfait, la poule qui chante peut faire la différence.</a:t>
            </a:r>
          </a:p>
          <a:p>
            <a:pPr marL="171450" indent="-171450">
              <a:buFont typeface="Wingdings" pitchFamily="2" charset="2"/>
              <a:buChar char="v"/>
            </a:pPr>
            <a:endParaRPr lang="fr-FR" sz="1200" dirty="0"/>
          </a:p>
          <a:p>
            <a:pPr marL="171450" indent="-171450">
              <a:buFont typeface="Wingdings" pitchFamily="2" charset="2"/>
              <a:buChar char="v"/>
            </a:pPr>
            <a:endParaRPr lang="fr-FR" sz="1200" dirty="0"/>
          </a:p>
          <a:p>
            <a:pPr marL="171450" indent="-171450">
              <a:buFont typeface="Wingdings" pitchFamily="2" charset="2"/>
              <a:buChar char="v"/>
            </a:pPr>
            <a:endParaRPr lang="fr-FR" sz="1200" dirty="0"/>
          </a:p>
          <a:p>
            <a:pPr marL="171450" indent="-171450">
              <a:buFont typeface="Wingdings" pitchFamily="2" charset="2"/>
              <a:buChar char="v"/>
            </a:pPr>
            <a:endParaRPr lang="fr-FR" sz="1200" dirty="0"/>
          </a:p>
          <a:p>
            <a:pPr marL="171450" indent="-171450">
              <a:buFont typeface="Wingdings" pitchFamily="2" charset="2"/>
              <a:buChar char="v"/>
            </a:pPr>
            <a:r>
              <a:rPr lang="fr-FR" sz="1200" dirty="0"/>
              <a:t> De manière générale, les pays du cluster 1, sont des cibles à explorer, puisqu'ils ont un bon début de développement. Cependant une approche orientée développement sera a privilégié. On pourrait envisager de créer un plan commercial d'envergure qui comprend toute la chaine de production en partenariat afin d'augmenter leur autonomie alimentaire et si possible leur flux commerciaux. </a:t>
            </a:r>
          </a:p>
          <a:p>
            <a:r>
              <a:rPr lang="fr-FR" sz="1200" dirty="0"/>
              <a:t>	&gt; Ce plan comprendrait, des ressources matériels et immatériels. </a:t>
            </a:r>
          </a:p>
          <a:p>
            <a:pPr marL="171450" indent="-171450">
              <a:buFont typeface="Wingdings" pitchFamily="2" charset="2"/>
              <a:buChar char="v"/>
            </a:pPr>
            <a:endParaRPr lang="fr-FR" sz="1200" dirty="0"/>
          </a:p>
          <a:p>
            <a:pPr marL="171450" indent="-171450">
              <a:buFont typeface="Wingdings" pitchFamily="2" charset="2"/>
              <a:buChar char="v"/>
            </a:pPr>
            <a:r>
              <a:rPr lang="fr-FR" sz="1200" dirty="0"/>
              <a:t>Concernant le cluster O, ce sont des pays avec des paramètres faible, il sera préférable de les éviter pour débuter. </a:t>
            </a:r>
          </a:p>
          <a:p>
            <a:pPr lvl="1"/>
            <a:r>
              <a:rPr lang="fr-FR" sz="1200" dirty="0"/>
              <a:t>- On suppose des routes commerciales inefficiente</a:t>
            </a:r>
          </a:p>
          <a:p>
            <a:pPr lvl="1"/>
            <a:r>
              <a:rPr lang="fr-FR" sz="1200" dirty="0"/>
              <a:t>- Il est envisageable de créer une campagne uniquement virtuelle de type marketing d'attraction afin que ceux qui ont les ressources minimums puissent nous contacter. </a:t>
            </a:r>
          </a:p>
          <a:p>
            <a:endParaRPr lang="fr-FR" sz="1200" dirty="0"/>
          </a:p>
          <a:p>
            <a:endParaRPr lang="fr-FR" sz="1200" dirty="0"/>
          </a:p>
          <a:p>
            <a:endParaRPr lang="fr-FR" sz="1200" dirty="0"/>
          </a:p>
        </p:txBody>
      </p:sp>
      <p:sp>
        <p:nvSpPr>
          <p:cNvPr id="3" name="ZoneTexte 2">
            <a:extLst>
              <a:ext uri="{FF2B5EF4-FFF2-40B4-BE49-F238E27FC236}">
                <a16:creationId xmlns:a16="http://schemas.microsoft.com/office/drawing/2014/main" id="{66AD67C5-54BF-9128-9E27-FFDD93620630}"/>
              </a:ext>
            </a:extLst>
          </p:cNvPr>
          <p:cNvSpPr txBox="1"/>
          <p:nvPr/>
        </p:nvSpPr>
        <p:spPr>
          <a:xfrm>
            <a:off x="456588" y="5856514"/>
            <a:ext cx="10374698" cy="523220"/>
          </a:xfrm>
          <a:prstGeom prst="rect">
            <a:avLst/>
          </a:prstGeom>
          <a:noFill/>
        </p:spPr>
        <p:txBody>
          <a:bodyPr wrap="square" rtlCol="0">
            <a:spAutoFit/>
          </a:bodyPr>
          <a:lstStyle/>
          <a:p>
            <a:r>
              <a:rPr lang="fr-FR" sz="1000" i="1" dirty="0">
                <a:solidFill>
                  <a:schemeClr val="bg1">
                    <a:lumMod val="50000"/>
                  </a:schemeClr>
                </a:solidFill>
                <a:latin typeface="Aptos Light" panose="020B0004020202020204" pitchFamily="34" charset="0"/>
              </a:rPr>
              <a:t>&gt; Cet analyse est basée sur des éléments statistiques rudimentaires, il ne peut être considéré comme exhaustif. </a:t>
            </a:r>
          </a:p>
          <a:p>
            <a:endParaRPr lang="fr-FR" dirty="0"/>
          </a:p>
        </p:txBody>
      </p:sp>
      <p:sp>
        <p:nvSpPr>
          <p:cNvPr id="5" name="ZoneTexte 4">
            <a:extLst>
              <a:ext uri="{FF2B5EF4-FFF2-40B4-BE49-F238E27FC236}">
                <a16:creationId xmlns:a16="http://schemas.microsoft.com/office/drawing/2014/main" id="{E2F7D5B3-D41F-63C5-B1BB-4FE15594D3C5}"/>
              </a:ext>
            </a:extLst>
          </p:cNvPr>
          <p:cNvSpPr txBox="1"/>
          <p:nvPr/>
        </p:nvSpPr>
        <p:spPr>
          <a:xfrm>
            <a:off x="1034143" y="2358064"/>
            <a:ext cx="3135698" cy="861774"/>
          </a:xfrm>
          <a:prstGeom prst="rect">
            <a:avLst/>
          </a:prstGeom>
          <a:noFill/>
        </p:spPr>
        <p:txBody>
          <a:bodyPr wrap="square" rtlCol="0">
            <a:spAutoFit/>
          </a:bodyPr>
          <a:lstStyle/>
          <a:p>
            <a:r>
              <a:rPr lang="fr-FR" sz="3200" dirty="0"/>
              <a:t>🇧🇸 🇧🇪 🇳🇱 🇨🇳</a:t>
            </a:r>
          </a:p>
          <a:p>
            <a:endParaRPr lang="fr-FR" dirty="0"/>
          </a:p>
        </p:txBody>
      </p:sp>
      <p:sp>
        <p:nvSpPr>
          <p:cNvPr id="9" name="ZoneTexte 8">
            <a:extLst>
              <a:ext uri="{FF2B5EF4-FFF2-40B4-BE49-F238E27FC236}">
                <a16:creationId xmlns:a16="http://schemas.microsoft.com/office/drawing/2014/main" id="{82710CC4-8B90-806D-7C3C-C44F820DA0DB}"/>
              </a:ext>
            </a:extLst>
          </p:cNvPr>
          <p:cNvSpPr txBox="1"/>
          <p:nvPr/>
        </p:nvSpPr>
        <p:spPr>
          <a:xfrm>
            <a:off x="5394492" y="1291663"/>
            <a:ext cx="2144486" cy="369332"/>
          </a:xfrm>
          <a:prstGeom prst="rect">
            <a:avLst/>
          </a:prstGeom>
          <a:noFill/>
        </p:spPr>
        <p:txBody>
          <a:bodyPr wrap="square">
            <a:spAutoFit/>
          </a:bodyPr>
          <a:lstStyle/>
          <a:p>
            <a:r>
              <a:rPr lang="fr-FR" sz="1800" b="1" u="sng" dirty="0">
                <a:latin typeface="Aptos" panose="020B0004020202020204" pitchFamily="34" charset="0"/>
              </a:rPr>
              <a:t>recommandation</a:t>
            </a:r>
          </a:p>
        </p:txBody>
      </p:sp>
    </p:spTree>
    <p:extLst>
      <p:ext uri="{BB962C8B-B14F-4D97-AF65-F5344CB8AC3E}">
        <p14:creationId xmlns:p14="http://schemas.microsoft.com/office/powerpoint/2010/main" val="36084427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3E93247-6229-44AB-A550-739E971E6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5D67320-FCFD-4931-AAF7-C6C853329C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EE2E603F-4A95-4FE8-BB06-211DFD75DB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638300" cy="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ZoneTexte 5">
            <a:extLst>
              <a:ext uri="{FF2B5EF4-FFF2-40B4-BE49-F238E27FC236}">
                <a16:creationId xmlns:a16="http://schemas.microsoft.com/office/drawing/2014/main" id="{DF306EFA-4034-D595-FA2C-15974A886E42}"/>
              </a:ext>
            </a:extLst>
          </p:cNvPr>
          <p:cNvSpPr txBox="1"/>
          <p:nvPr/>
        </p:nvSpPr>
        <p:spPr>
          <a:xfrm>
            <a:off x="219982" y="6428123"/>
            <a:ext cx="4352337" cy="261610"/>
          </a:xfrm>
          <a:prstGeom prst="rect">
            <a:avLst/>
          </a:prstGeom>
          <a:noFill/>
        </p:spPr>
        <p:txBody>
          <a:bodyPr wrap="square" rtlCol="0">
            <a:spAutoFit/>
          </a:bodyPr>
          <a:lstStyle/>
          <a:p>
            <a:r>
              <a:rPr lang="fr-FR" sz="1100" dirty="0">
                <a:solidFill>
                  <a:schemeClr val="bg1"/>
                </a:solidFill>
              </a:rPr>
              <a:t>Présenté par Garel DENOVANE ETUDIANT DATA-ANALYST </a:t>
            </a:r>
          </a:p>
        </p:txBody>
      </p:sp>
      <p:sp>
        <p:nvSpPr>
          <p:cNvPr id="12" name="Titre 11">
            <a:extLst>
              <a:ext uri="{FF2B5EF4-FFF2-40B4-BE49-F238E27FC236}">
                <a16:creationId xmlns:a16="http://schemas.microsoft.com/office/drawing/2014/main" id="{CA18D4E5-3610-041E-B7C5-E45AB4E1557F}"/>
              </a:ext>
            </a:extLst>
          </p:cNvPr>
          <p:cNvSpPr>
            <a:spLocks noGrp="1"/>
          </p:cNvSpPr>
          <p:nvPr>
            <p:ph type="ctrTitle"/>
          </p:nvPr>
        </p:nvSpPr>
        <p:spPr>
          <a:xfrm>
            <a:off x="1101213" y="5307642"/>
            <a:ext cx="9989574" cy="1302772"/>
          </a:xfrm>
        </p:spPr>
        <p:txBody>
          <a:bodyPr/>
          <a:lstStyle/>
          <a:p>
            <a:r>
              <a:rPr lang="fr-FR" dirty="0">
                <a:solidFill>
                  <a:schemeClr val="bg1"/>
                </a:solidFill>
              </a:rPr>
              <a:t>Merci de votre attention</a:t>
            </a:r>
          </a:p>
        </p:txBody>
      </p:sp>
      <p:pic>
        <p:nvPicPr>
          <p:cNvPr id="3" name="Image 2" descr="Une image contenant texte, dessin, illustration, poulet&#10;&#10;Description générée automatiquement">
            <a:extLst>
              <a:ext uri="{FF2B5EF4-FFF2-40B4-BE49-F238E27FC236}">
                <a16:creationId xmlns:a16="http://schemas.microsoft.com/office/drawing/2014/main" id="{CE36C136-5B93-48DC-1945-D99AAF47E000}"/>
              </a:ext>
            </a:extLst>
          </p:cNvPr>
          <p:cNvPicPr>
            <a:picLocks noChangeAspect="1"/>
          </p:cNvPicPr>
          <p:nvPr/>
        </p:nvPicPr>
        <p:blipFill>
          <a:blip r:embed="rId2"/>
          <a:stretch>
            <a:fillRect/>
          </a:stretch>
        </p:blipFill>
        <p:spPr>
          <a:xfrm>
            <a:off x="4132432" y="1012467"/>
            <a:ext cx="3033655" cy="4295175"/>
          </a:xfrm>
          <a:prstGeom prst="rect">
            <a:avLst/>
          </a:prstGeom>
        </p:spPr>
      </p:pic>
      <p:pic>
        <p:nvPicPr>
          <p:cNvPr id="5" name="Image 4">
            <a:extLst>
              <a:ext uri="{FF2B5EF4-FFF2-40B4-BE49-F238E27FC236}">
                <a16:creationId xmlns:a16="http://schemas.microsoft.com/office/drawing/2014/main" id="{1090222F-D803-5AF5-831F-DC4691B23D17}"/>
              </a:ext>
            </a:extLst>
          </p:cNvPr>
          <p:cNvPicPr>
            <a:picLocks noChangeAspect="1"/>
          </p:cNvPicPr>
          <p:nvPr/>
        </p:nvPicPr>
        <p:blipFill>
          <a:blip r:embed="rId3"/>
          <a:stretch>
            <a:fillRect/>
          </a:stretch>
        </p:blipFill>
        <p:spPr>
          <a:xfrm rot="20438465">
            <a:off x="2575762" y="183619"/>
            <a:ext cx="3801523" cy="1477176"/>
          </a:xfrm>
          <a:prstGeom prst="rect">
            <a:avLst/>
          </a:prstGeom>
        </p:spPr>
      </p:pic>
    </p:spTree>
    <p:extLst>
      <p:ext uri="{BB962C8B-B14F-4D97-AF65-F5344CB8AC3E}">
        <p14:creationId xmlns:p14="http://schemas.microsoft.com/office/powerpoint/2010/main" val="30474517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C39287F-C4DB-74AC-873B-1BFA078493E4}"/>
              </a:ext>
            </a:extLst>
          </p:cNvPr>
          <p:cNvSpPr>
            <a:spLocks noGrp="1"/>
          </p:cNvSpPr>
          <p:nvPr>
            <p:ph idx="1"/>
          </p:nvPr>
        </p:nvSpPr>
        <p:spPr>
          <a:xfrm>
            <a:off x="700635" y="1984516"/>
            <a:ext cx="10691265" cy="3636088"/>
          </a:xfrm>
        </p:spPr>
        <p:txBody>
          <a:bodyPr>
            <a:normAutofit fontScale="92500" lnSpcReduction="20000"/>
          </a:bodyPr>
          <a:lstStyle/>
          <a:p>
            <a:pPr marL="0" indent="0">
              <a:buNone/>
            </a:pPr>
            <a:r>
              <a:rPr lang="fr-FR" dirty="0">
                <a:latin typeface="Aptos Light" panose="020B0004020202020204" pitchFamily="34" charset="0"/>
              </a:rPr>
              <a:t>Nous avons à disposition deux sets de données :</a:t>
            </a:r>
          </a:p>
          <a:p>
            <a:pPr marL="0" indent="0">
              <a:buNone/>
            </a:pPr>
            <a:r>
              <a:rPr lang="fr-FR" dirty="0">
                <a:latin typeface="Aptos Light" panose="020B0004020202020204" pitchFamily="34" charset="0"/>
              </a:rPr>
              <a:t>-Population_2000_2018.csv</a:t>
            </a:r>
          </a:p>
          <a:p>
            <a:pPr marL="0" indent="0">
              <a:buNone/>
            </a:pPr>
            <a:r>
              <a:rPr lang="fr-FR" dirty="0">
                <a:latin typeface="Aptos Light" panose="020B0004020202020204" pitchFamily="34" charset="0"/>
              </a:rPr>
              <a:t>-DisponibiliteAlimentaire_2017.csv’</a:t>
            </a:r>
          </a:p>
          <a:p>
            <a:pPr marL="0" indent="0">
              <a:buNone/>
            </a:pPr>
            <a:endParaRPr lang="fr-FR" dirty="0">
              <a:latin typeface="Aptos Light" panose="020B0004020202020204" pitchFamily="34" charset="0"/>
            </a:endParaRPr>
          </a:p>
          <a:p>
            <a:pPr marL="0" indent="0">
              <a:buNone/>
            </a:pPr>
            <a:r>
              <a:rPr lang="fr-FR" dirty="0">
                <a:latin typeface="Aptos Light" panose="020B0004020202020204" pitchFamily="34" charset="0"/>
              </a:rPr>
              <a:t>Les 2 sets de données mis  ensemble permettront d’avoir une certaine vision de la situation alimentaire spécifique au poulet dans chaque pays. Il s’agit d’extraire une information mise à l’échelle des populations pour avoir une première base de données pays ; cela nécessitera un travail de recherche supplémentaire. Le fichier disponibilité alimentaire comprend des éléments généraux en termes de tonnes de marchandises diverses, et leurs principaux usages. Le fichier population recense simplement la population de chaque pays sur une période de temps donnée. </a:t>
            </a:r>
          </a:p>
        </p:txBody>
      </p:sp>
      <p:pic>
        <p:nvPicPr>
          <p:cNvPr id="4" name="Image 3">
            <a:extLst>
              <a:ext uri="{FF2B5EF4-FFF2-40B4-BE49-F238E27FC236}">
                <a16:creationId xmlns:a16="http://schemas.microsoft.com/office/drawing/2014/main" id="{1EEB0029-76CC-1A01-F1B3-CC149E2BD35F}"/>
              </a:ext>
            </a:extLst>
          </p:cNvPr>
          <p:cNvPicPr>
            <a:picLocks noChangeAspect="1"/>
          </p:cNvPicPr>
          <p:nvPr/>
        </p:nvPicPr>
        <p:blipFill>
          <a:blip r:embed="rId2"/>
          <a:stretch>
            <a:fillRect/>
          </a:stretch>
        </p:blipFill>
        <p:spPr>
          <a:xfrm>
            <a:off x="168616" y="150391"/>
            <a:ext cx="2256544" cy="924430"/>
          </a:xfrm>
          <a:prstGeom prst="rect">
            <a:avLst/>
          </a:prstGeom>
        </p:spPr>
      </p:pic>
      <p:sp>
        <p:nvSpPr>
          <p:cNvPr id="5" name="Titre 4">
            <a:extLst>
              <a:ext uri="{FF2B5EF4-FFF2-40B4-BE49-F238E27FC236}">
                <a16:creationId xmlns:a16="http://schemas.microsoft.com/office/drawing/2014/main" id="{44CFAD1A-3787-9D03-1B60-0572E3B0A94A}"/>
              </a:ext>
            </a:extLst>
          </p:cNvPr>
          <p:cNvSpPr>
            <a:spLocks noGrp="1"/>
          </p:cNvSpPr>
          <p:nvPr>
            <p:ph type="title"/>
          </p:nvPr>
        </p:nvSpPr>
        <p:spPr>
          <a:xfrm>
            <a:off x="750367" y="775731"/>
            <a:ext cx="10691265" cy="923330"/>
          </a:xfrm>
          <a:prstGeom prst="rect">
            <a:avLst/>
          </a:prstGeom>
          <a:noFill/>
        </p:spPr>
        <p:txBody>
          <a:bodyPr wrap="square" lIns="91440" tIns="45720" rIns="91440" bIns="45720">
            <a:spAutoFit/>
          </a:bodyPr>
          <a:lstStyle/>
          <a:p>
            <a:pPr algn="ctr"/>
            <a:r>
              <a:rPr lang="fr-FR"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a:t>
            </a:r>
            <a:r>
              <a:rPr lang="fr-FR" sz="540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Contexte data</a:t>
            </a:r>
            <a:r>
              <a:rPr lang="fr-FR"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a:t>
            </a:r>
          </a:p>
        </p:txBody>
      </p:sp>
    </p:spTree>
    <p:extLst>
      <p:ext uri="{BB962C8B-B14F-4D97-AF65-F5344CB8AC3E}">
        <p14:creationId xmlns:p14="http://schemas.microsoft.com/office/powerpoint/2010/main" val="20154551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C39287F-C4DB-74AC-873B-1BFA078493E4}"/>
              </a:ext>
            </a:extLst>
          </p:cNvPr>
          <p:cNvSpPr>
            <a:spLocks noGrp="1"/>
          </p:cNvSpPr>
          <p:nvPr>
            <p:ph idx="1"/>
          </p:nvPr>
        </p:nvSpPr>
        <p:spPr>
          <a:xfrm>
            <a:off x="6509864" y="2183805"/>
            <a:ext cx="4188606" cy="2003738"/>
          </a:xfrm>
        </p:spPr>
        <p:txBody>
          <a:bodyPr>
            <a:noAutofit/>
          </a:bodyPr>
          <a:lstStyle/>
          <a:p>
            <a:pPr algn="ctr"/>
            <a:r>
              <a:rPr lang="fr-FR" u="none" strike="noStrike" dirty="0">
                <a:solidFill>
                  <a:srgbClr val="271A38"/>
                </a:solidFill>
                <a:effectLst/>
                <a:latin typeface="Aptos Light" panose="020B0004020202020204" pitchFamily="34" charset="0"/>
              </a:rPr>
              <a:t>La poule qui chante est une entreprise française d’agroalimentaire. Elle souhaite </a:t>
            </a:r>
            <a:r>
              <a:rPr lang="fr-FR" u="none" strike="noStrike" dirty="0">
                <a:solidFill>
                  <a:schemeClr val="accent6">
                    <a:lumMod val="75000"/>
                  </a:schemeClr>
                </a:solidFill>
                <a:effectLst/>
                <a:latin typeface="Aptos Light" panose="020B0004020202020204" pitchFamily="34" charset="0"/>
              </a:rPr>
              <a:t>exporter </a:t>
            </a:r>
            <a:r>
              <a:rPr lang="fr-FR" u="none" strike="noStrike" dirty="0">
                <a:solidFill>
                  <a:srgbClr val="271A38"/>
                </a:solidFill>
                <a:effectLst/>
                <a:latin typeface="Aptos Light" panose="020B0004020202020204" pitchFamily="34" charset="0"/>
              </a:rPr>
              <a:t>ses poulets à l'international. </a:t>
            </a:r>
            <a:r>
              <a:rPr lang="fr-FR" dirty="0">
                <a:solidFill>
                  <a:srgbClr val="271A38"/>
                </a:solidFill>
                <a:latin typeface="Aptos Light" panose="020B0004020202020204" pitchFamily="34" charset="0"/>
              </a:rPr>
              <a:t>L’entreprise a besoin d’une </a:t>
            </a:r>
            <a:r>
              <a:rPr lang="fr-FR" dirty="0">
                <a:solidFill>
                  <a:schemeClr val="accent6">
                    <a:lumMod val="75000"/>
                  </a:schemeClr>
                </a:solidFill>
                <a:latin typeface="Aptos Light" panose="020B0004020202020204" pitchFamily="34" charset="0"/>
              </a:rPr>
              <a:t>liste</a:t>
            </a:r>
            <a:r>
              <a:rPr lang="fr-FR" dirty="0">
                <a:solidFill>
                  <a:srgbClr val="271A38"/>
                </a:solidFill>
                <a:latin typeface="Aptos Light" panose="020B0004020202020204" pitchFamily="34" charset="0"/>
              </a:rPr>
              <a:t> de recommandation de pays pour orienter la suite de ses recherches. Toutes les analyses sont restreintes à 2017.  </a:t>
            </a:r>
          </a:p>
          <a:p>
            <a:endParaRPr lang="fr-FR" dirty="0">
              <a:solidFill>
                <a:srgbClr val="271A38"/>
              </a:solidFill>
              <a:latin typeface="Aptos Light" panose="020B0004020202020204" pitchFamily="34" charset="0"/>
            </a:endParaRPr>
          </a:p>
          <a:p>
            <a:endParaRPr lang="fr-FR" dirty="0">
              <a:solidFill>
                <a:srgbClr val="271A38"/>
              </a:solidFill>
              <a:latin typeface="Aptos Light" panose="020B0004020202020204" pitchFamily="34" charset="0"/>
            </a:endParaRPr>
          </a:p>
          <a:p>
            <a:endParaRPr lang="fr-FR" dirty="0">
              <a:solidFill>
                <a:srgbClr val="271A38"/>
              </a:solidFill>
              <a:latin typeface="Aptos Light" panose="020B0004020202020204" pitchFamily="34" charset="0"/>
            </a:endParaRPr>
          </a:p>
          <a:p>
            <a:pPr marL="0" indent="0">
              <a:buNone/>
            </a:pPr>
            <a:endParaRPr lang="fr-FR" dirty="0">
              <a:latin typeface="Aptos Light" panose="020B0004020202020204" pitchFamily="34" charset="0"/>
            </a:endParaRPr>
          </a:p>
        </p:txBody>
      </p:sp>
      <p:pic>
        <p:nvPicPr>
          <p:cNvPr id="4" name="Image 3">
            <a:extLst>
              <a:ext uri="{FF2B5EF4-FFF2-40B4-BE49-F238E27FC236}">
                <a16:creationId xmlns:a16="http://schemas.microsoft.com/office/drawing/2014/main" id="{1EEB0029-76CC-1A01-F1B3-CC149E2BD35F}"/>
              </a:ext>
            </a:extLst>
          </p:cNvPr>
          <p:cNvPicPr>
            <a:picLocks noChangeAspect="1"/>
          </p:cNvPicPr>
          <p:nvPr/>
        </p:nvPicPr>
        <p:blipFill>
          <a:blip r:embed="rId2"/>
          <a:stretch>
            <a:fillRect/>
          </a:stretch>
        </p:blipFill>
        <p:spPr>
          <a:xfrm>
            <a:off x="168616" y="150391"/>
            <a:ext cx="2256544" cy="924430"/>
          </a:xfrm>
          <a:prstGeom prst="rect">
            <a:avLst/>
          </a:prstGeom>
        </p:spPr>
      </p:pic>
      <p:sp>
        <p:nvSpPr>
          <p:cNvPr id="5" name="Rectangle 4">
            <a:extLst>
              <a:ext uri="{FF2B5EF4-FFF2-40B4-BE49-F238E27FC236}">
                <a16:creationId xmlns:a16="http://schemas.microsoft.com/office/drawing/2014/main" id="{E4CCCDD9-4D77-F39B-D7B3-764D647F62BF}"/>
              </a:ext>
            </a:extLst>
          </p:cNvPr>
          <p:cNvSpPr/>
          <p:nvPr/>
        </p:nvSpPr>
        <p:spPr>
          <a:xfrm>
            <a:off x="4125403" y="806811"/>
            <a:ext cx="4872824" cy="1754326"/>
          </a:xfrm>
          <a:prstGeom prst="rect">
            <a:avLst/>
          </a:prstGeom>
          <a:noFill/>
        </p:spPr>
        <p:txBody>
          <a:bodyPr wrap="square" lIns="91440" tIns="45720" rIns="91440" bIns="45720">
            <a:spAutoFit/>
          </a:bodyPr>
          <a:lstStyle/>
          <a:p>
            <a:pPr algn="ctr"/>
            <a:r>
              <a:rPr lang="fr-FR"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Introduction </a:t>
            </a:r>
            <a:r>
              <a:rPr lang="fr-FR"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a:t>
            </a:r>
            <a:br>
              <a:rPr lang="fr-FR"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br>
            <a:r>
              <a:rPr lang="fr-FR"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t>
            </a:r>
          </a:p>
        </p:txBody>
      </p:sp>
      <p:pic>
        <p:nvPicPr>
          <p:cNvPr id="9" name="Image 8">
            <a:extLst>
              <a:ext uri="{FF2B5EF4-FFF2-40B4-BE49-F238E27FC236}">
                <a16:creationId xmlns:a16="http://schemas.microsoft.com/office/drawing/2014/main" id="{D5A60BD0-5679-E7B9-7F85-F32576B00568}"/>
              </a:ext>
            </a:extLst>
          </p:cNvPr>
          <p:cNvPicPr>
            <a:picLocks noChangeAspect="1"/>
          </p:cNvPicPr>
          <p:nvPr/>
        </p:nvPicPr>
        <p:blipFill>
          <a:blip r:embed="rId3"/>
          <a:stretch>
            <a:fillRect/>
          </a:stretch>
        </p:blipFill>
        <p:spPr>
          <a:xfrm>
            <a:off x="569348" y="1779169"/>
            <a:ext cx="4813064" cy="4034781"/>
          </a:xfrm>
          <a:prstGeom prst="rect">
            <a:avLst/>
          </a:prstGeom>
        </p:spPr>
      </p:pic>
    </p:spTree>
    <p:extLst>
      <p:ext uri="{BB962C8B-B14F-4D97-AF65-F5344CB8AC3E}">
        <p14:creationId xmlns:p14="http://schemas.microsoft.com/office/powerpoint/2010/main" val="34298926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795BFF5-786C-C4D6-349D-A6F91523F03A}"/>
              </a:ext>
            </a:extLst>
          </p:cNvPr>
          <p:cNvSpPr>
            <a:spLocks noGrp="1"/>
          </p:cNvSpPr>
          <p:nvPr>
            <p:ph type="title"/>
          </p:nvPr>
        </p:nvSpPr>
        <p:spPr>
          <a:xfrm>
            <a:off x="1121103" y="651372"/>
            <a:ext cx="10691265" cy="1371030"/>
          </a:xfrm>
        </p:spPr>
        <p:txBody>
          <a:bodyPr/>
          <a:lstStyle/>
          <a:p>
            <a:pPr algn="ctr"/>
            <a:r>
              <a:rPr lang="fr-FR"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a:t>
            </a:r>
            <a:r>
              <a:rPr lang="fr-FR" sz="400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E</a:t>
            </a:r>
            <a:r>
              <a:rPr lang="fr-FR" sz="40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xploration des données-</a:t>
            </a:r>
            <a:endParaRPr lang="fr-FR" dirty="0"/>
          </a:p>
        </p:txBody>
      </p:sp>
      <p:pic>
        <p:nvPicPr>
          <p:cNvPr id="6" name="Espace réservé du contenu 5" descr="Une image contenant texte, reçu, Police, blanc&#10;&#10;Description générée automatiquement">
            <a:extLst>
              <a:ext uri="{FF2B5EF4-FFF2-40B4-BE49-F238E27FC236}">
                <a16:creationId xmlns:a16="http://schemas.microsoft.com/office/drawing/2014/main" id="{6B9DE79A-2DD4-F489-2C51-3B5FEC6D5054}"/>
              </a:ext>
            </a:extLst>
          </p:cNvPr>
          <p:cNvPicPr>
            <a:picLocks noGrp="1" noChangeAspect="1"/>
          </p:cNvPicPr>
          <p:nvPr>
            <p:ph idx="1"/>
          </p:nvPr>
        </p:nvPicPr>
        <p:blipFill>
          <a:blip r:embed="rId2"/>
          <a:stretch>
            <a:fillRect/>
          </a:stretch>
        </p:blipFill>
        <p:spPr>
          <a:xfrm>
            <a:off x="1704499" y="1672476"/>
            <a:ext cx="6352222" cy="1392355"/>
          </a:xfrm>
        </p:spPr>
      </p:pic>
      <p:pic>
        <p:nvPicPr>
          <p:cNvPr id="4" name="Image 3">
            <a:extLst>
              <a:ext uri="{FF2B5EF4-FFF2-40B4-BE49-F238E27FC236}">
                <a16:creationId xmlns:a16="http://schemas.microsoft.com/office/drawing/2014/main" id="{1EEB0029-76CC-1A01-F1B3-CC149E2BD35F}"/>
              </a:ext>
            </a:extLst>
          </p:cNvPr>
          <p:cNvPicPr>
            <a:picLocks noChangeAspect="1"/>
          </p:cNvPicPr>
          <p:nvPr/>
        </p:nvPicPr>
        <p:blipFill>
          <a:blip r:embed="rId3"/>
          <a:stretch>
            <a:fillRect/>
          </a:stretch>
        </p:blipFill>
        <p:spPr>
          <a:xfrm>
            <a:off x="168616" y="150391"/>
            <a:ext cx="2256544" cy="924430"/>
          </a:xfrm>
          <a:prstGeom prst="rect">
            <a:avLst/>
          </a:prstGeom>
        </p:spPr>
      </p:pic>
      <p:sp>
        <p:nvSpPr>
          <p:cNvPr id="9" name="ZoneTexte 8">
            <a:extLst>
              <a:ext uri="{FF2B5EF4-FFF2-40B4-BE49-F238E27FC236}">
                <a16:creationId xmlns:a16="http://schemas.microsoft.com/office/drawing/2014/main" id="{7F1166A6-4951-AC53-D252-09D571B32C12}"/>
              </a:ext>
            </a:extLst>
          </p:cNvPr>
          <p:cNvSpPr txBox="1"/>
          <p:nvPr/>
        </p:nvSpPr>
        <p:spPr>
          <a:xfrm>
            <a:off x="168616" y="2245542"/>
            <a:ext cx="1342561" cy="400110"/>
          </a:xfrm>
          <a:prstGeom prst="rect">
            <a:avLst/>
          </a:prstGeom>
          <a:noFill/>
        </p:spPr>
        <p:txBody>
          <a:bodyPr wrap="square" rtlCol="0">
            <a:spAutoFit/>
          </a:bodyPr>
          <a:lstStyle/>
          <a:p>
            <a:r>
              <a:rPr lang="fr-FR" sz="1000" dirty="0">
                <a:latin typeface="Aptos Display" panose="020B0004020202020204" pitchFamily="34" charset="0"/>
              </a:rPr>
              <a:t>Fichier population </a:t>
            </a:r>
          </a:p>
          <a:p>
            <a:r>
              <a:rPr lang="fr-FR" sz="1000" dirty="0">
                <a:latin typeface="Aptos Display" panose="020B0004020202020204" pitchFamily="34" charset="0"/>
              </a:rPr>
              <a:t>BRUT</a:t>
            </a:r>
          </a:p>
        </p:txBody>
      </p:sp>
      <p:pic>
        <p:nvPicPr>
          <p:cNvPr id="11" name="Image 10" descr="Une image contenant texte, capture d’écran, Police, nombre&#10;&#10;Description générée automatiquement">
            <a:extLst>
              <a:ext uri="{FF2B5EF4-FFF2-40B4-BE49-F238E27FC236}">
                <a16:creationId xmlns:a16="http://schemas.microsoft.com/office/drawing/2014/main" id="{591F32C9-8FD1-DC68-2A0B-552FBC35564E}"/>
              </a:ext>
            </a:extLst>
          </p:cNvPr>
          <p:cNvPicPr>
            <a:picLocks noChangeAspect="1"/>
          </p:cNvPicPr>
          <p:nvPr/>
        </p:nvPicPr>
        <p:blipFill>
          <a:blip r:embed="rId4"/>
          <a:stretch>
            <a:fillRect/>
          </a:stretch>
        </p:blipFill>
        <p:spPr>
          <a:xfrm>
            <a:off x="5546608" y="3116074"/>
            <a:ext cx="3614941" cy="2933633"/>
          </a:xfrm>
          <a:prstGeom prst="rect">
            <a:avLst/>
          </a:prstGeom>
        </p:spPr>
      </p:pic>
      <p:sp>
        <p:nvSpPr>
          <p:cNvPr id="12" name="Flèche à angle droit 11">
            <a:extLst>
              <a:ext uri="{FF2B5EF4-FFF2-40B4-BE49-F238E27FC236}">
                <a16:creationId xmlns:a16="http://schemas.microsoft.com/office/drawing/2014/main" id="{235BF788-F659-8B2B-D0BD-6AADDA1A6AF5}"/>
              </a:ext>
            </a:extLst>
          </p:cNvPr>
          <p:cNvSpPr/>
          <p:nvPr/>
        </p:nvSpPr>
        <p:spPr>
          <a:xfrm rot="16200000" flipH="1" flipV="1">
            <a:off x="1719861" y="3301118"/>
            <a:ext cx="625851" cy="402336"/>
          </a:xfrm>
          <a:prstGeom prst="bentUpArrow">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a:extLst>
              <a:ext uri="{FF2B5EF4-FFF2-40B4-BE49-F238E27FC236}">
                <a16:creationId xmlns:a16="http://schemas.microsoft.com/office/drawing/2014/main" id="{5C91BDCB-A75E-25B6-239D-8B1F97CAD6C8}"/>
              </a:ext>
            </a:extLst>
          </p:cNvPr>
          <p:cNvSpPr txBox="1"/>
          <p:nvPr/>
        </p:nvSpPr>
        <p:spPr>
          <a:xfrm>
            <a:off x="2425159" y="3429001"/>
            <a:ext cx="2202259" cy="1754326"/>
          </a:xfrm>
          <a:prstGeom prst="rect">
            <a:avLst/>
          </a:prstGeom>
          <a:noFill/>
        </p:spPr>
        <p:txBody>
          <a:bodyPr wrap="square" rtlCol="0">
            <a:spAutoFit/>
          </a:bodyPr>
          <a:lstStyle/>
          <a:p>
            <a:pPr marL="285750" indent="-285750">
              <a:buFont typeface="Wingdings" pitchFamily="2" charset="2"/>
              <a:buChar char="Ø"/>
            </a:pPr>
            <a:r>
              <a:rPr lang="fr-FR" sz="1200" dirty="0">
                <a:latin typeface="Aptos Light" panose="020B0004020202020204" pitchFamily="34" charset="0"/>
              </a:rPr>
              <a:t>observation des variables qualitative</a:t>
            </a:r>
          </a:p>
          <a:p>
            <a:pPr marL="285750" indent="-285750">
              <a:buFont typeface="Wingdings" pitchFamily="2" charset="2"/>
              <a:buChar char="Ø"/>
            </a:pPr>
            <a:endParaRPr lang="fr-FR" sz="1200" dirty="0">
              <a:latin typeface="Aptos Light" panose="020B0004020202020204" pitchFamily="34" charset="0"/>
            </a:endParaRPr>
          </a:p>
          <a:p>
            <a:pPr marL="285750" indent="-285750">
              <a:buFont typeface="Wingdings" pitchFamily="2" charset="2"/>
              <a:buChar char="Ø"/>
            </a:pPr>
            <a:r>
              <a:rPr lang="fr-FR" sz="1200" dirty="0">
                <a:latin typeface="Aptos Light" panose="020B0004020202020204" pitchFamily="34" charset="0"/>
              </a:rPr>
              <a:t> </a:t>
            </a:r>
            <a:r>
              <a:rPr lang="fr-FR" sz="1200" dirty="0" err="1">
                <a:latin typeface="Aptos Light" panose="020B0004020202020204" pitchFamily="34" charset="0"/>
              </a:rPr>
              <a:t>population_ajust</a:t>
            </a:r>
            <a:r>
              <a:rPr lang="fr-FR" sz="1200" dirty="0">
                <a:latin typeface="Aptos Light" panose="020B0004020202020204" pitchFamily="34" charset="0"/>
              </a:rPr>
              <a:t> = population['Valeur']*1000</a:t>
            </a:r>
          </a:p>
          <a:p>
            <a:pPr marL="285750" indent="-285750">
              <a:buFont typeface="Wingdings" pitchFamily="2" charset="2"/>
              <a:buChar char="Ø"/>
            </a:pPr>
            <a:endParaRPr lang="fr-FR" sz="1200" dirty="0">
              <a:latin typeface="Aptos Light" panose="020B0004020202020204" pitchFamily="34" charset="0"/>
            </a:endParaRPr>
          </a:p>
          <a:p>
            <a:pPr marL="285750" indent="-285750">
              <a:buFont typeface="Wingdings" pitchFamily="2" charset="2"/>
              <a:buChar char="Ø"/>
            </a:pPr>
            <a:r>
              <a:rPr lang="fr-FR" sz="1200" dirty="0">
                <a:latin typeface="Aptos Light" panose="020B0004020202020204" pitchFamily="34" charset="0"/>
              </a:rPr>
              <a:t>conservation de 2017 uniquement</a:t>
            </a:r>
          </a:p>
          <a:p>
            <a:endParaRPr lang="fr-FR" sz="1200" dirty="0"/>
          </a:p>
        </p:txBody>
      </p:sp>
      <p:sp>
        <p:nvSpPr>
          <p:cNvPr id="14" name="Flèche vers le bas 13">
            <a:extLst>
              <a:ext uri="{FF2B5EF4-FFF2-40B4-BE49-F238E27FC236}">
                <a16:creationId xmlns:a16="http://schemas.microsoft.com/office/drawing/2014/main" id="{F064751D-807B-57D3-545B-5069D3B9AE20}"/>
              </a:ext>
            </a:extLst>
          </p:cNvPr>
          <p:cNvSpPr/>
          <p:nvPr/>
        </p:nvSpPr>
        <p:spPr>
          <a:xfrm rot="16200000">
            <a:off x="4864637" y="3341713"/>
            <a:ext cx="336746" cy="304800"/>
          </a:xfrm>
          <a:prstGeom prst="downArrow">
            <a:avLst>
              <a:gd name="adj1" fmla="val 50000"/>
              <a:gd name="adj2" fmla="val 42263"/>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a:extLst>
              <a:ext uri="{FF2B5EF4-FFF2-40B4-BE49-F238E27FC236}">
                <a16:creationId xmlns:a16="http://schemas.microsoft.com/office/drawing/2014/main" id="{E58A5940-E807-0E51-3895-508C8BCC97BF}"/>
              </a:ext>
            </a:extLst>
          </p:cNvPr>
          <p:cNvSpPr txBox="1"/>
          <p:nvPr/>
        </p:nvSpPr>
        <p:spPr>
          <a:xfrm>
            <a:off x="168616" y="2622571"/>
            <a:ext cx="1222971" cy="246221"/>
          </a:xfrm>
          <a:prstGeom prst="rect">
            <a:avLst/>
          </a:prstGeom>
          <a:noFill/>
        </p:spPr>
        <p:txBody>
          <a:bodyPr wrap="square" rtlCol="0">
            <a:spAutoFit/>
          </a:bodyPr>
          <a:lstStyle/>
          <a:p>
            <a:r>
              <a:rPr lang="fr-FR" sz="1000" dirty="0">
                <a:latin typeface="Aptos Light" panose="020B0004020202020204" pitchFamily="34" charset="0"/>
              </a:rPr>
              <a:t>4411 lignes</a:t>
            </a:r>
          </a:p>
        </p:txBody>
      </p:sp>
    </p:spTree>
    <p:extLst>
      <p:ext uri="{BB962C8B-B14F-4D97-AF65-F5344CB8AC3E}">
        <p14:creationId xmlns:p14="http://schemas.microsoft.com/office/powerpoint/2010/main" val="33621979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795BFF5-786C-C4D6-349D-A6F91523F03A}"/>
              </a:ext>
            </a:extLst>
          </p:cNvPr>
          <p:cNvSpPr>
            <a:spLocks noGrp="1"/>
          </p:cNvSpPr>
          <p:nvPr>
            <p:ph type="title"/>
          </p:nvPr>
        </p:nvSpPr>
        <p:spPr>
          <a:xfrm>
            <a:off x="1121103" y="651372"/>
            <a:ext cx="10691265" cy="1371030"/>
          </a:xfrm>
        </p:spPr>
        <p:txBody>
          <a:bodyPr/>
          <a:lstStyle/>
          <a:p>
            <a:pPr algn="ctr"/>
            <a:r>
              <a:rPr lang="fr-FR"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a:t>
            </a:r>
            <a:r>
              <a:rPr lang="fr-FR" sz="400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E</a:t>
            </a:r>
            <a:r>
              <a:rPr lang="fr-FR" sz="40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xploration des données-</a:t>
            </a:r>
            <a:endParaRPr lang="fr-FR" dirty="0"/>
          </a:p>
        </p:txBody>
      </p:sp>
      <p:pic>
        <p:nvPicPr>
          <p:cNvPr id="4" name="Image 3">
            <a:extLst>
              <a:ext uri="{FF2B5EF4-FFF2-40B4-BE49-F238E27FC236}">
                <a16:creationId xmlns:a16="http://schemas.microsoft.com/office/drawing/2014/main" id="{1EEB0029-76CC-1A01-F1B3-CC149E2BD35F}"/>
              </a:ext>
            </a:extLst>
          </p:cNvPr>
          <p:cNvPicPr>
            <a:picLocks noChangeAspect="1"/>
          </p:cNvPicPr>
          <p:nvPr/>
        </p:nvPicPr>
        <p:blipFill>
          <a:blip r:embed="rId2"/>
          <a:stretch>
            <a:fillRect/>
          </a:stretch>
        </p:blipFill>
        <p:spPr>
          <a:xfrm>
            <a:off x="168616" y="150391"/>
            <a:ext cx="2256544" cy="924430"/>
          </a:xfrm>
          <a:prstGeom prst="rect">
            <a:avLst/>
          </a:prstGeom>
        </p:spPr>
      </p:pic>
      <p:pic>
        <p:nvPicPr>
          <p:cNvPr id="7" name="Espace réservé du contenu 9" descr="Une image contenant texte, reçu, capture d’écran, Police&#10;&#10;Description générée automatiquement">
            <a:extLst>
              <a:ext uri="{FF2B5EF4-FFF2-40B4-BE49-F238E27FC236}">
                <a16:creationId xmlns:a16="http://schemas.microsoft.com/office/drawing/2014/main" id="{7BDB75F6-CF2D-AAEC-BF1C-E887179538DE}"/>
              </a:ext>
            </a:extLst>
          </p:cNvPr>
          <p:cNvPicPr>
            <a:picLocks noGrp="1" noChangeAspect="1"/>
          </p:cNvPicPr>
          <p:nvPr>
            <p:ph idx="1"/>
          </p:nvPr>
        </p:nvPicPr>
        <p:blipFill>
          <a:blip r:embed="rId3"/>
          <a:stretch>
            <a:fillRect/>
          </a:stretch>
        </p:blipFill>
        <p:spPr>
          <a:xfrm>
            <a:off x="1671435" y="1598346"/>
            <a:ext cx="6181449" cy="1501000"/>
          </a:xfrm>
        </p:spPr>
      </p:pic>
      <p:pic>
        <p:nvPicPr>
          <p:cNvPr id="17" name="Image 16" descr="Une image contenant texte, capture d’écran, Police, nombre&#10;&#10;Description générée automatiquement">
            <a:extLst>
              <a:ext uri="{FF2B5EF4-FFF2-40B4-BE49-F238E27FC236}">
                <a16:creationId xmlns:a16="http://schemas.microsoft.com/office/drawing/2014/main" id="{2C9F698F-B556-DAB9-63E2-EF06106FFDB8}"/>
              </a:ext>
            </a:extLst>
          </p:cNvPr>
          <p:cNvPicPr>
            <a:picLocks noChangeAspect="1"/>
          </p:cNvPicPr>
          <p:nvPr/>
        </p:nvPicPr>
        <p:blipFill>
          <a:blip r:embed="rId4"/>
          <a:stretch>
            <a:fillRect/>
          </a:stretch>
        </p:blipFill>
        <p:spPr>
          <a:xfrm>
            <a:off x="3411641" y="3186382"/>
            <a:ext cx="2701036" cy="1500999"/>
          </a:xfrm>
          <a:prstGeom prst="rect">
            <a:avLst/>
          </a:prstGeom>
        </p:spPr>
      </p:pic>
      <p:pic>
        <p:nvPicPr>
          <p:cNvPr id="18" name="Image 17" descr="Une image contenant texte, reçu, capture d’écran, nombre&#10;&#10;Description générée automatiquement">
            <a:extLst>
              <a:ext uri="{FF2B5EF4-FFF2-40B4-BE49-F238E27FC236}">
                <a16:creationId xmlns:a16="http://schemas.microsoft.com/office/drawing/2014/main" id="{267AAE8B-F9A1-BB51-8A64-1B76178CE67C}"/>
              </a:ext>
            </a:extLst>
          </p:cNvPr>
          <p:cNvPicPr>
            <a:picLocks noChangeAspect="1"/>
          </p:cNvPicPr>
          <p:nvPr/>
        </p:nvPicPr>
        <p:blipFill>
          <a:blip r:embed="rId5"/>
          <a:stretch>
            <a:fillRect/>
          </a:stretch>
        </p:blipFill>
        <p:spPr>
          <a:xfrm>
            <a:off x="7066093" y="3059803"/>
            <a:ext cx="4699178" cy="1696204"/>
          </a:xfrm>
          <a:prstGeom prst="rect">
            <a:avLst/>
          </a:prstGeom>
        </p:spPr>
      </p:pic>
      <p:sp>
        <p:nvSpPr>
          <p:cNvPr id="19" name="Flèche vers le bas 18">
            <a:extLst>
              <a:ext uri="{FF2B5EF4-FFF2-40B4-BE49-F238E27FC236}">
                <a16:creationId xmlns:a16="http://schemas.microsoft.com/office/drawing/2014/main" id="{FBD09EBE-D8F3-D028-E23D-20A1788E74CC}"/>
              </a:ext>
            </a:extLst>
          </p:cNvPr>
          <p:cNvSpPr/>
          <p:nvPr/>
        </p:nvSpPr>
        <p:spPr>
          <a:xfrm rot="16200000">
            <a:off x="6797488" y="3668277"/>
            <a:ext cx="285750" cy="251460"/>
          </a:xfrm>
          <a:prstGeom prst="downArrow">
            <a:avLst>
              <a:gd name="adj1" fmla="val 50000"/>
              <a:gd name="adj2" fmla="val 42263"/>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ZoneTexte 19">
            <a:extLst>
              <a:ext uri="{FF2B5EF4-FFF2-40B4-BE49-F238E27FC236}">
                <a16:creationId xmlns:a16="http://schemas.microsoft.com/office/drawing/2014/main" id="{C04C20F2-FDA8-9839-D98E-0B5D0C64773F}"/>
              </a:ext>
            </a:extLst>
          </p:cNvPr>
          <p:cNvSpPr txBox="1"/>
          <p:nvPr/>
        </p:nvSpPr>
        <p:spPr>
          <a:xfrm>
            <a:off x="168616" y="2245542"/>
            <a:ext cx="1342561" cy="553998"/>
          </a:xfrm>
          <a:prstGeom prst="rect">
            <a:avLst/>
          </a:prstGeom>
          <a:noFill/>
        </p:spPr>
        <p:txBody>
          <a:bodyPr wrap="square" rtlCol="0">
            <a:spAutoFit/>
          </a:bodyPr>
          <a:lstStyle/>
          <a:p>
            <a:r>
              <a:rPr lang="fr-FR" sz="1000" dirty="0">
                <a:latin typeface="Aptos Display" panose="020B0004020202020204" pitchFamily="34" charset="0"/>
              </a:rPr>
              <a:t>Disponibilité alimentaire  </a:t>
            </a:r>
          </a:p>
          <a:p>
            <a:r>
              <a:rPr lang="fr-FR" sz="1000" dirty="0">
                <a:latin typeface="Aptos Display" panose="020B0004020202020204" pitchFamily="34" charset="0"/>
              </a:rPr>
              <a:t>BRUT</a:t>
            </a:r>
          </a:p>
        </p:txBody>
      </p:sp>
      <p:sp>
        <p:nvSpPr>
          <p:cNvPr id="21" name="Flèche à angle droit 20">
            <a:extLst>
              <a:ext uri="{FF2B5EF4-FFF2-40B4-BE49-F238E27FC236}">
                <a16:creationId xmlns:a16="http://schemas.microsoft.com/office/drawing/2014/main" id="{B43840B6-00B6-B1FA-C11C-09293018BE21}"/>
              </a:ext>
            </a:extLst>
          </p:cNvPr>
          <p:cNvSpPr/>
          <p:nvPr/>
        </p:nvSpPr>
        <p:spPr>
          <a:xfrm rot="16200000" flipH="1" flipV="1">
            <a:off x="922786" y="3278828"/>
            <a:ext cx="625851" cy="402336"/>
          </a:xfrm>
          <a:prstGeom prst="bentUpArrow">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ZoneTexte 21">
            <a:extLst>
              <a:ext uri="{FF2B5EF4-FFF2-40B4-BE49-F238E27FC236}">
                <a16:creationId xmlns:a16="http://schemas.microsoft.com/office/drawing/2014/main" id="{F8520662-15E7-64B5-416C-1FACC160BE13}"/>
              </a:ext>
            </a:extLst>
          </p:cNvPr>
          <p:cNvSpPr txBox="1"/>
          <p:nvPr/>
        </p:nvSpPr>
        <p:spPr>
          <a:xfrm>
            <a:off x="1710476" y="3198218"/>
            <a:ext cx="1222297" cy="1477328"/>
          </a:xfrm>
          <a:prstGeom prst="rect">
            <a:avLst/>
          </a:prstGeom>
          <a:noFill/>
        </p:spPr>
        <p:txBody>
          <a:bodyPr wrap="square" rtlCol="0">
            <a:spAutoFit/>
          </a:bodyPr>
          <a:lstStyle/>
          <a:p>
            <a:r>
              <a:rPr lang="fr-FR" sz="1000" dirty="0">
                <a:latin typeface="Aptos Light" panose="020B0004020202020204" pitchFamily="34" charset="0"/>
              </a:rPr>
              <a:t>disponibilité alimentaire </a:t>
            </a:r>
          </a:p>
          <a:p>
            <a:r>
              <a:rPr lang="fr-FR" sz="1000" dirty="0">
                <a:latin typeface="Aptos Light" panose="020B0004020202020204" pitchFamily="34" charset="0"/>
              </a:rPr>
              <a:t>&gt; année 2017 unique</a:t>
            </a:r>
          </a:p>
          <a:p>
            <a:r>
              <a:rPr lang="fr-FR" sz="1000" dirty="0">
                <a:latin typeface="Aptos Light" panose="020B0004020202020204" pitchFamily="34" charset="0"/>
              </a:rPr>
              <a:t>&gt; Basculement des pays en index</a:t>
            </a:r>
          </a:p>
          <a:p>
            <a:r>
              <a:rPr lang="fr-FR" sz="1000" dirty="0">
                <a:latin typeface="Aptos Light" panose="020B0004020202020204" pitchFamily="34" charset="0"/>
              </a:rPr>
              <a:t>&gt; </a:t>
            </a:r>
            <a:r>
              <a:rPr lang="fr-FR" sz="1000" dirty="0" err="1">
                <a:latin typeface="Aptos Light" panose="020B0004020202020204" pitchFamily="34" charset="0"/>
              </a:rPr>
              <a:t>aggregation</a:t>
            </a:r>
            <a:r>
              <a:rPr lang="fr-FR" sz="1000" dirty="0">
                <a:latin typeface="Aptos Light" panose="020B0004020202020204" pitchFamily="34" charset="0"/>
              </a:rPr>
              <a:t> des pays : 1 seul ligne/pays</a:t>
            </a:r>
          </a:p>
        </p:txBody>
      </p:sp>
      <p:sp>
        <p:nvSpPr>
          <p:cNvPr id="3" name="ZoneTexte 2">
            <a:extLst>
              <a:ext uri="{FF2B5EF4-FFF2-40B4-BE49-F238E27FC236}">
                <a16:creationId xmlns:a16="http://schemas.microsoft.com/office/drawing/2014/main" id="{56134EFB-2F68-1445-28BE-65C13F2B6DCA}"/>
              </a:ext>
            </a:extLst>
          </p:cNvPr>
          <p:cNvSpPr txBox="1"/>
          <p:nvPr/>
        </p:nvSpPr>
        <p:spPr>
          <a:xfrm>
            <a:off x="150132" y="2737083"/>
            <a:ext cx="1441174" cy="246221"/>
          </a:xfrm>
          <a:prstGeom prst="rect">
            <a:avLst/>
          </a:prstGeom>
          <a:noFill/>
        </p:spPr>
        <p:txBody>
          <a:bodyPr wrap="square" rtlCol="0">
            <a:spAutoFit/>
          </a:bodyPr>
          <a:lstStyle/>
          <a:p>
            <a:r>
              <a:rPr lang="fr-FR" sz="1000" dirty="0">
                <a:latin typeface="Aptos Display" panose="020B0004020202020204" pitchFamily="34" charset="0"/>
              </a:rPr>
              <a:t>&gt; 176600 lignes</a:t>
            </a:r>
          </a:p>
        </p:txBody>
      </p:sp>
      <p:sp>
        <p:nvSpPr>
          <p:cNvPr id="5" name="ZoneTexte 4">
            <a:extLst>
              <a:ext uri="{FF2B5EF4-FFF2-40B4-BE49-F238E27FC236}">
                <a16:creationId xmlns:a16="http://schemas.microsoft.com/office/drawing/2014/main" id="{81F1F156-BE1C-82AF-E9EB-420E7732F2DC}"/>
              </a:ext>
            </a:extLst>
          </p:cNvPr>
          <p:cNvSpPr txBox="1"/>
          <p:nvPr/>
        </p:nvSpPr>
        <p:spPr>
          <a:xfrm>
            <a:off x="7470228" y="4943859"/>
            <a:ext cx="1441174" cy="246221"/>
          </a:xfrm>
          <a:prstGeom prst="rect">
            <a:avLst/>
          </a:prstGeom>
          <a:noFill/>
        </p:spPr>
        <p:txBody>
          <a:bodyPr wrap="square" rtlCol="0">
            <a:spAutoFit/>
          </a:bodyPr>
          <a:lstStyle/>
          <a:p>
            <a:r>
              <a:rPr lang="fr-FR" sz="1000" dirty="0">
                <a:latin typeface="Aptos Display" panose="020B0004020202020204" pitchFamily="34" charset="0"/>
              </a:rPr>
              <a:t>&gt; 172  lignes</a:t>
            </a:r>
          </a:p>
        </p:txBody>
      </p:sp>
    </p:spTree>
    <p:extLst>
      <p:ext uri="{BB962C8B-B14F-4D97-AF65-F5344CB8AC3E}">
        <p14:creationId xmlns:p14="http://schemas.microsoft.com/office/powerpoint/2010/main" val="25897846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alpha val="29000"/>
          </a:schemeClr>
        </a:soli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A795BFF5-786C-C4D6-349D-A6F91523F03A}"/>
              </a:ext>
            </a:extLst>
          </p:cNvPr>
          <p:cNvSpPr>
            <a:spLocks noGrp="1"/>
          </p:cNvSpPr>
          <p:nvPr>
            <p:ph type="title"/>
          </p:nvPr>
        </p:nvSpPr>
        <p:spPr>
          <a:xfrm>
            <a:off x="695324" y="904730"/>
            <a:ext cx="4257675" cy="1652590"/>
          </a:xfrm>
        </p:spPr>
        <p:txBody>
          <a:bodyPr vert="horz" lIns="91440" tIns="45720" rIns="91440" bIns="45720" rtlCol="0" anchor="t">
            <a:normAutofit/>
          </a:bodyPr>
          <a:lstStyle/>
          <a:p>
            <a:r>
              <a:rPr lang="en-US" kern="1200" cap="all" spc="30" baseline="0" dirty="0">
                <a:ln w="0"/>
                <a:solidFill>
                  <a:schemeClr val="tx1"/>
                </a:solidFill>
                <a:effectLst>
                  <a:reflection blurRad="6350" stA="53000" endA="300" endPos="35500" dir="5400000" sy="-90000" algn="bl" rotWithShape="0"/>
                </a:effectLst>
                <a:latin typeface="+mj-lt"/>
                <a:ea typeface="+mj-ea"/>
                <a:cs typeface="+mj-cs"/>
              </a:rPr>
              <a:t>-</a:t>
            </a:r>
            <a:r>
              <a:rPr lang="en-US" kern="1200" cap="all" spc="30" baseline="0" dirty="0" err="1">
                <a:ln w="0"/>
                <a:effectLst>
                  <a:reflection blurRad="6350" stA="53000" endA="300" endPos="35500" dir="5400000" sy="-90000" algn="bl" rotWithShape="0"/>
                </a:effectLst>
                <a:latin typeface="+mj-lt"/>
                <a:ea typeface="+mj-ea"/>
                <a:cs typeface="+mj-cs"/>
              </a:rPr>
              <a:t>Nettoyage</a:t>
            </a:r>
            <a:r>
              <a:rPr lang="en-US" kern="1200" cap="all" spc="30" baseline="0" dirty="0">
                <a:ln w="0"/>
                <a:effectLst>
                  <a:reflection blurRad="6350" stA="53000" endA="300" endPos="35500" dir="5400000" sy="-90000" algn="bl" rotWithShape="0"/>
                </a:effectLst>
                <a:latin typeface="+mj-lt"/>
                <a:ea typeface="+mj-ea"/>
                <a:cs typeface="+mj-cs"/>
              </a:rPr>
              <a:t> des </a:t>
            </a:r>
            <a:r>
              <a:rPr lang="en-US" kern="1200" cap="all" spc="30" baseline="0" dirty="0" err="1">
                <a:ln w="0"/>
                <a:effectLst>
                  <a:reflection blurRad="6350" stA="53000" endA="300" endPos="35500" dir="5400000" sy="-90000" algn="bl" rotWithShape="0"/>
                </a:effectLst>
                <a:latin typeface="+mj-lt"/>
                <a:ea typeface="+mj-ea"/>
                <a:cs typeface="+mj-cs"/>
              </a:rPr>
              <a:t>données</a:t>
            </a:r>
            <a:endParaRPr lang="en-US" kern="1200" cap="all" spc="30" baseline="0" dirty="0">
              <a:latin typeface="+mj-lt"/>
              <a:ea typeface="+mj-ea"/>
              <a:cs typeface="+mj-cs"/>
            </a:endParaRPr>
          </a:p>
        </p:txBody>
      </p:sp>
      <p:cxnSp>
        <p:nvCxnSpPr>
          <p:cNvPr id="47" name="Straight Connector 46">
            <a:extLst>
              <a:ext uri="{FF2B5EF4-FFF2-40B4-BE49-F238E27FC236}">
                <a16:creationId xmlns:a16="http://schemas.microsoft.com/office/drawing/2014/main" id="{C19EF34C-5622-413F-9C9F-AC937E306E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ZoneTexte 39">
            <a:extLst>
              <a:ext uri="{FF2B5EF4-FFF2-40B4-BE49-F238E27FC236}">
                <a16:creationId xmlns:a16="http://schemas.microsoft.com/office/drawing/2014/main" id="{23A5BCDD-00C2-4F98-AC74-3D7D1AD60794}"/>
              </a:ext>
            </a:extLst>
          </p:cNvPr>
          <p:cNvSpPr txBox="1"/>
          <p:nvPr/>
        </p:nvSpPr>
        <p:spPr>
          <a:xfrm>
            <a:off x="5127721" y="543330"/>
            <a:ext cx="4361718" cy="1523574"/>
          </a:xfrm>
          <a:prstGeom prst="rect">
            <a:avLst/>
          </a:prstGeom>
        </p:spPr>
        <p:txBody>
          <a:bodyPr vert="horz" lIns="91440" tIns="45720" rIns="91440" bIns="45720" rtlCol="0">
            <a:noAutofit/>
          </a:bodyPr>
          <a:lstStyle/>
          <a:p>
            <a:pPr indent="-324000">
              <a:spcAft>
                <a:spcPts val="600"/>
              </a:spcAft>
              <a:buFont typeface="Arial" panose="020B0604020202020204" pitchFamily="34" charset="0"/>
              <a:buChar char="•"/>
            </a:pPr>
            <a:endParaRPr lang="en-US" sz="1000" dirty="0"/>
          </a:p>
          <a:p>
            <a:pPr marL="285750" indent="-324000">
              <a:spcAft>
                <a:spcPts val="600"/>
              </a:spcAft>
              <a:buFont typeface="Arial" panose="020B0604020202020204" pitchFamily="34" charset="0"/>
              <a:buChar char="•"/>
            </a:pPr>
            <a:r>
              <a:rPr lang="en-US" sz="1000" b="1" dirty="0"/>
              <a:t>Elimination des pays a </a:t>
            </a:r>
            <a:r>
              <a:rPr lang="en-US" sz="1000" b="1" dirty="0" err="1"/>
              <a:t>moins</a:t>
            </a:r>
            <a:r>
              <a:rPr lang="en-US" sz="1000" b="1" dirty="0"/>
              <a:t> de 300 000 habitants. (- 13pays)</a:t>
            </a:r>
          </a:p>
          <a:p>
            <a:pPr marL="285750" indent="-324000">
              <a:spcAft>
                <a:spcPts val="600"/>
              </a:spcAft>
              <a:buFont typeface="Arial" panose="020B0604020202020204" pitchFamily="34" charset="0"/>
              <a:buChar char="•"/>
            </a:pPr>
            <a:r>
              <a:rPr lang="en-US" sz="1000" b="1" dirty="0" err="1"/>
              <a:t>Jonction</a:t>
            </a:r>
            <a:r>
              <a:rPr lang="en-US" sz="1000" b="1" dirty="0"/>
              <a:t> de population avec </a:t>
            </a:r>
            <a:r>
              <a:rPr lang="en-US" sz="1000" b="1" dirty="0" err="1"/>
              <a:t>disponibilite</a:t>
            </a:r>
            <a:r>
              <a:rPr lang="en-US" sz="1000" b="1" dirty="0"/>
              <a:t> </a:t>
            </a:r>
            <a:r>
              <a:rPr lang="en-US" sz="1000" b="1" dirty="0" err="1"/>
              <a:t>alimentaire</a:t>
            </a:r>
            <a:r>
              <a:rPr lang="en-US" sz="1000" b="1" dirty="0"/>
              <a:t>  (</a:t>
            </a:r>
            <a:r>
              <a:rPr lang="en-US" sz="1000" b="1" dirty="0" err="1"/>
              <a:t>chicken_element</a:t>
            </a:r>
            <a:r>
              <a:rPr lang="en-US" sz="1000" b="1" dirty="0"/>
              <a:t>) = </a:t>
            </a:r>
            <a:r>
              <a:rPr lang="en-US" sz="1000" b="1" dirty="0" err="1"/>
              <a:t>chicken_full</a:t>
            </a:r>
            <a:endParaRPr lang="en-US" sz="1000" b="1" dirty="0"/>
          </a:p>
          <a:p>
            <a:pPr>
              <a:spcAft>
                <a:spcPts val="600"/>
              </a:spcAft>
            </a:pPr>
            <a:r>
              <a:rPr lang="en-US" sz="1000" b="1" dirty="0"/>
              <a:t>	 -pays : 172</a:t>
            </a:r>
          </a:p>
          <a:p>
            <a:pPr marL="285750" indent="-324000">
              <a:spcAft>
                <a:spcPts val="600"/>
              </a:spcAft>
              <a:buFont typeface="Arial" panose="020B0604020202020204" pitchFamily="34" charset="0"/>
              <a:buChar char="•"/>
            </a:pPr>
            <a:r>
              <a:rPr lang="en-US" sz="1000" b="1" dirty="0"/>
              <a:t>Mise </a:t>
            </a:r>
            <a:r>
              <a:rPr lang="en-US" sz="1000" b="1" dirty="0" err="1"/>
              <a:t>à</a:t>
            </a:r>
            <a:r>
              <a:rPr lang="en-US" sz="1000" b="1" dirty="0"/>
              <a:t> </a:t>
            </a:r>
            <a:r>
              <a:rPr lang="en-US" sz="1000" b="1" dirty="0" err="1"/>
              <a:t>l’échelle</a:t>
            </a:r>
            <a:r>
              <a:rPr lang="en-US" sz="1000" b="1" dirty="0"/>
              <a:t> des </a:t>
            </a:r>
            <a:r>
              <a:rPr lang="en-US" sz="1000" b="1" dirty="0" err="1"/>
              <a:t>ressources</a:t>
            </a:r>
            <a:r>
              <a:rPr lang="en-US" sz="1000" b="1" dirty="0"/>
              <a:t> du pays avec </a:t>
            </a:r>
            <a:r>
              <a:rPr lang="en-US" sz="1000" b="1" dirty="0" err="1"/>
              <a:t>leur</a:t>
            </a:r>
            <a:r>
              <a:rPr lang="en-US" sz="1000" b="1" dirty="0"/>
              <a:t> population.</a:t>
            </a:r>
          </a:p>
          <a:p>
            <a:pPr indent="-324000">
              <a:spcAft>
                <a:spcPts val="600"/>
              </a:spcAft>
              <a:buFont typeface="Arial" panose="020B0604020202020204" pitchFamily="34" charset="0"/>
              <a:buChar char="•"/>
            </a:pPr>
            <a:r>
              <a:rPr lang="en-US" sz="1000" b="1" dirty="0"/>
              <a:t>-suppression (</a:t>
            </a:r>
            <a:r>
              <a:rPr lang="en-US" sz="1000" b="1" dirty="0" err="1"/>
              <a:t>population_ajust,pertes</a:t>
            </a:r>
            <a:r>
              <a:rPr lang="en-US" sz="1000" b="1" dirty="0"/>
              <a:t>)</a:t>
            </a:r>
          </a:p>
          <a:p>
            <a:pPr indent="-324000">
              <a:spcAft>
                <a:spcPts val="600"/>
              </a:spcAft>
              <a:buFont typeface="Arial" panose="020B0604020202020204" pitchFamily="34" charset="0"/>
              <a:buChar char="•"/>
            </a:pPr>
            <a:r>
              <a:rPr lang="en-US" sz="1000" b="1" dirty="0" err="1"/>
              <a:t>renommer</a:t>
            </a:r>
            <a:r>
              <a:rPr lang="en-US" sz="1000" b="1" dirty="0"/>
              <a:t> les </a:t>
            </a:r>
            <a:r>
              <a:rPr lang="en-US" sz="1000" b="1" dirty="0" err="1"/>
              <a:t>colonnes</a:t>
            </a:r>
            <a:endParaRPr lang="en-US" sz="1000" b="1" dirty="0"/>
          </a:p>
          <a:p>
            <a:pPr indent="-324000">
              <a:spcAft>
                <a:spcPts val="600"/>
              </a:spcAft>
              <a:buFont typeface="Arial" panose="020B0604020202020204" pitchFamily="34" charset="0"/>
              <a:buChar char="•"/>
            </a:pPr>
            <a:r>
              <a:rPr lang="en-US" sz="1000" b="1" dirty="0"/>
              <a:t>Importation </a:t>
            </a:r>
            <a:r>
              <a:rPr lang="en-US" sz="1000" b="1" dirty="0" err="1"/>
              <a:t>reconstitué</a:t>
            </a:r>
            <a:r>
              <a:rPr lang="en-US" sz="1000" b="1" dirty="0"/>
              <a:t> par </a:t>
            </a:r>
            <a:r>
              <a:rPr lang="en-US" sz="1000" b="1" dirty="0" err="1"/>
              <a:t>calcul</a:t>
            </a:r>
            <a:r>
              <a:rPr lang="en-US" sz="1000" b="1" dirty="0"/>
              <a:t> et </a:t>
            </a:r>
            <a:r>
              <a:rPr lang="en-US" sz="1000" b="1" dirty="0" err="1"/>
              <a:t>transformé</a:t>
            </a:r>
            <a:r>
              <a:rPr lang="en-US" sz="1000" b="1" dirty="0"/>
              <a:t> </a:t>
            </a:r>
            <a:r>
              <a:rPr lang="en-US" sz="1000" b="1" dirty="0" err="1"/>
              <a:t>en</a:t>
            </a:r>
            <a:r>
              <a:rPr lang="en-US" sz="1000" b="1" dirty="0"/>
              <a:t> integer (+25pays)</a:t>
            </a:r>
          </a:p>
          <a:p>
            <a:pPr marL="133200" lvl="1">
              <a:spcAft>
                <a:spcPts val="600"/>
              </a:spcAft>
            </a:pPr>
            <a:r>
              <a:rPr lang="en-US" sz="1000" b="1" dirty="0"/>
              <a:t>&gt;Export =  Production + import – </a:t>
            </a:r>
            <a:r>
              <a:rPr lang="en-US" sz="1000" b="1" dirty="0" err="1"/>
              <a:t>disponibilite</a:t>
            </a:r>
            <a:r>
              <a:rPr lang="en-US" sz="1000" b="1" dirty="0"/>
              <a:t> – </a:t>
            </a:r>
            <a:r>
              <a:rPr lang="en-US" sz="1000" b="1" dirty="0" err="1"/>
              <a:t>pertes</a:t>
            </a:r>
            <a:endParaRPr lang="en-US" sz="1000" b="1" dirty="0"/>
          </a:p>
          <a:p>
            <a:pPr indent="-324000">
              <a:spcAft>
                <a:spcPts val="600"/>
              </a:spcAft>
              <a:buFont typeface="Arial" panose="020B0604020202020204" pitchFamily="34" charset="0"/>
              <a:buChar char="•"/>
            </a:pPr>
            <a:endParaRPr lang="en-US" sz="1000" dirty="0"/>
          </a:p>
        </p:txBody>
      </p:sp>
      <p:cxnSp>
        <p:nvCxnSpPr>
          <p:cNvPr id="49" name="Straight Connector 48">
            <a:extLst>
              <a:ext uri="{FF2B5EF4-FFF2-40B4-BE49-F238E27FC236}">
                <a16:creationId xmlns:a16="http://schemas.microsoft.com/office/drawing/2014/main" id="{28549954-3C0C-48B7-9BE6-9B32C39D044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Image 3" descr="Une image contenant texte, capture d’écran, Graphique, Carmin&#10;&#10;Description générée automatiquement">
            <a:extLst>
              <a:ext uri="{FF2B5EF4-FFF2-40B4-BE49-F238E27FC236}">
                <a16:creationId xmlns:a16="http://schemas.microsoft.com/office/drawing/2014/main" id="{1EEB0029-76CC-1A01-F1B3-CC149E2BD35F}"/>
              </a:ext>
            </a:extLst>
          </p:cNvPr>
          <p:cNvPicPr>
            <a:picLocks noChangeAspect="1"/>
          </p:cNvPicPr>
          <p:nvPr/>
        </p:nvPicPr>
        <p:blipFill>
          <a:blip r:embed="rId2"/>
          <a:stretch>
            <a:fillRect/>
          </a:stretch>
        </p:blipFill>
        <p:spPr>
          <a:xfrm>
            <a:off x="168616" y="150391"/>
            <a:ext cx="2256544" cy="924430"/>
          </a:xfrm>
          <a:prstGeom prst="rect">
            <a:avLst/>
          </a:prstGeom>
        </p:spPr>
      </p:pic>
      <p:sp>
        <p:nvSpPr>
          <p:cNvPr id="24" name="Rectangle : coins arrondis 23">
            <a:extLst>
              <a:ext uri="{FF2B5EF4-FFF2-40B4-BE49-F238E27FC236}">
                <a16:creationId xmlns:a16="http://schemas.microsoft.com/office/drawing/2014/main" id="{61767F66-C0E1-4509-AC15-71185ECC745A}"/>
              </a:ext>
            </a:extLst>
          </p:cNvPr>
          <p:cNvSpPr/>
          <p:nvPr/>
        </p:nvSpPr>
        <p:spPr>
          <a:xfrm>
            <a:off x="5050702" y="783713"/>
            <a:ext cx="4734736" cy="2026762"/>
          </a:xfrm>
          <a:prstGeom prst="roundRect">
            <a:avLst/>
          </a:prstGeom>
          <a:solidFill>
            <a:schemeClr val="accent3">
              <a:lumMod val="40000"/>
              <a:lumOff val="60000"/>
              <a:alpha val="20354"/>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29" name="Image 28" descr="Une image contenant texte, capture d’écran, nombre, reçu&#10;&#10;Description générée automatiquement">
            <a:extLst>
              <a:ext uri="{FF2B5EF4-FFF2-40B4-BE49-F238E27FC236}">
                <a16:creationId xmlns:a16="http://schemas.microsoft.com/office/drawing/2014/main" id="{8C9D0D97-2587-29E7-96B5-BBFF1A4E9620}"/>
              </a:ext>
            </a:extLst>
          </p:cNvPr>
          <p:cNvPicPr>
            <a:picLocks noChangeAspect="1"/>
          </p:cNvPicPr>
          <p:nvPr/>
        </p:nvPicPr>
        <p:blipFill>
          <a:blip r:embed="rId3"/>
          <a:stretch>
            <a:fillRect/>
          </a:stretch>
        </p:blipFill>
        <p:spPr>
          <a:xfrm>
            <a:off x="5656874" y="2904060"/>
            <a:ext cx="6308311" cy="2733845"/>
          </a:xfrm>
          <a:prstGeom prst="rect">
            <a:avLst/>
          </a:prstGeom>
        </p:spPr>
      </p:pic>
      <p:pic>
        <p:nvPicPr>
          <p:cNvPr id="41" name="Image 40" descr="Une image contenant texte, capture d’écran, diagramme, Tracé&#10;&#10;Description générée automatiquement">
            <a:extLst>
              <a:ext uri="{FF2B5EF4-FFF2-40B4-BE49-F238E27FC236}">
                <a16:creationId xmlns:a16="http://schemas.microsoft.com/office/drawing/2014/main" id="{DA6E5CAE-65DF-BAA9-5330-B271AD9EA4FE}"/>
              </a:ext>
            </a:extLst>
          </p:cNvPr>
          <p:cNvPicPr>
            <a:picLocks noChangeAspect="1"/>
          </p:cNvPicPr>
          <p:nvPr/>
        </p:nvPicPr>
        <p:blipFill>
          <a:blip r:embed="rId4"/>
          <a:stretch>
            <a:fillRect/>
          </a:stretch>
        </p:blipFill>
        <p:spPr>
          <a:xfrm>
            <a:off x="43043" y="2840125"/>
            <a:ext cx="5163400" cy="3204512"/>
          </a:xfrm>
          <a:prstGeom prst="rect">
            <a:avLst/>
          </a:prstGeom>
        </p:spPr>
      </p:pic>
    </p:spTree>
    <p:extLst>
      <p:ext uri="{BB962C8B-B14F-4D97-AF65-F5344CB8AC3E}">
        <p14:creationId xmlns:p14="http://schemas.microsoft.com/office/powerpoint/2010/main" val="236759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795BFF5-786C-C4D6-349D-A6F91523F03A}"/>
              </a:ext>
            </a:extLst>
          </p:cNvPr>
          <p:cNvSpPr>
            <a:spLocks noGrp="1"/>
          </p:cNvSpPr>
          <p:nvPr>
            <p:ph type="title"/>
          </p:nvPr>
        </p:nvSpPr>
        <p:spPr>
          <a:xfrm>
            <a:off x="1121103" y="651372"/>
            <a:ext cx="10691265" cy="769441"/>
          </a:xfrm>
        </p:spPr>
        <p:txBody>
          <a:bodyPr>
            <a:normAutofit fontScale="90000"/>
          </a:bodyPr>
          <a:lstStyle/>
          <a:p>
            <a:pPr algn="ctr"/>
            <a:r>
              <a:rPr lang="fr-FR"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-Repérage par classement</a:t>
            </a:r>
            <a:r>
              <a:rPr lang="fr-FR" sz="40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a:t>
            </a:r>
            <a:br>
              <a:rPr lang="fr-FR" sz="40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br>
            <a:endParaRPr lang="fr-FR" sz="1300" dirty="0"/>
          </a:p>
        </p:txBody>
      </p:sp>
      <p:pic>
        <p:nvPicPr>
          <p:cNvPr id="4" name="Image 3">
            <a:extLst>
              <a:ext uri="{FF2B5EF4-FFF2-40B4-BE49-F238E27FC236}">
                <a16:creationId xmlns:a16="http://schemas.microsoft.com/office/drawing/2014/main" id="{1EEB0029-76CC-1A01-F1B3-CC149E2BD35F}"/>
              </a:ext>
            </a:extLst>
          </p:cNvPr>
          <p:cNvPicPr>
            <a:picLocks noChangeAspect="1"/>
          </p:cNvPicPr>
          <p:nvPr/>
        </p:nvPicPr>
        <p:blipFill>
          <a:blip r:embed="rId2"/>
          <a:stretch>
            <a:fillRect/>
          </a:stretch>
        </p:blipFill>
        <p:spPr>
          <a:xfrm>
            <a:off x="168616" y="150391"/>
            <a:ext cx="2256544" cy="924430"/>
          </a:xfrm>
          <a:prstGeom prst="rect">
            <a:avLst/>
          </a:prstGeom>
        </p:spPr>
      </p:pic>
      <p:pic>
        <p:nvPicPr>
          <p:cNvPr id="5" name="Image 4" descr="Une image contenant texte, capture d’écran, nombre, logiciel&#10;&#10;Description générée automatiquement">
            <a:extLst>
              <a:ext uri="{FF2B5EF4-FFF2-40B4-BE49-F238E27FC236}">
                <a16:creationId xmlns:a16="http://schemas.microsoft.com/office/drawing/2014/main" id="{750ADDC6-1AE2-241F-1F9F-3E7A24196D15}"/>
              </a:ext>
            </a:extLst>
          </p:cNvPr>
          <p:cNvPicPr>
            <a:picLocks noChangeAspect="1"/>
          </p:cNvPicPr>
          <p:nvPr/>
        </p:nvPicPr>
        <p:blipFill>
          <a:blip r:embed="rId3"/>
          <a:stretch>
            <a:fillRect/>
          </a:stretch>
        </p:blipFill>
        <p:spPr>
          <a:xfrm>
            <a:off x="312802" y="1575802"/>
            <a:ext cx="6992874" cy="3920594"/>
          </a:xfrm>
          <a:prstGeom prst="rect">
            <a:avLst/>
          </a:prstGeom>
        </p:spPr>
      </p:pic>
      <p:sp>
        <p:nvSpPr>
          <p:cNvPr id="6" name="ZoneTexte 5">
            <a:extLst>
              <a:ext uri="{FF2B5EF4-FFF2-40B4-BE49-F238E27FC236}">
                <a16:creationId xmlns:a16="http://schemas.microsoft.com/office/drawing/2014/main" id="{42E4229F-CFCC-FE90-61F2-A9EDFE3F25AE}"/>
              </a:ext>
            </a:extLst>
          </p:cNvPr>
          <p:cNvSpPr txBox="1"/>
          <p:nvPr/>
        </p:nvSpPr>
        <p:spPr>
          <a:xfrm>
            <a:off x="7785354" y="4419178"/>
            <a:ext cx="3230880" cy="1077218"/>
          </a:xfrm>
          <a:prstGeom prst="rect">
            <a:avLst/>
          </a:prstGeom>
          <a:noFill/>
        </p:spPr>
        <p:txBody>
          <a:bodyPr wrap="square" rtlCol="0">
            <a:spAutoFit/>
          </a:bodyPr>
          <a:lstStyle/>
          <a:p>
            <a:r>
              <a:rPr lang="fr-FR" dirty="0">
                <a:latin typeface="Aptos Light" panose="020B0004020202020204" pitchFamily="34" charset="0"/>
              </a:rPr>
              <a:t>Les 5 plus gros </a:t>
            </a:r>
            <a:r>
              <a:rPr lang="fr-FR" dirty="0">
                <a:solidFill>
                  <a:schemeClr val="accent4"/>
                </a:solidFill>
                <a:latin typeface="Aptos Light" panose="020B0004020202020204" pitchFamily="34" charset="0"/>
              </a:rPr>
              <a:t>Importateurs</a:t>
            </a:r>
          </a:p>
          <a:p>
            <a:r>
              <a:rPr lang="fr-FR" dirty="0">
                <a:latin typeface="Aptos Light" panose="020B0004020202020204" pitchFamily="34" charset="0"/>
              </a:rPr>
              <a:t>36 à 124kg de fret par personne.   </a:t>
            </a:r>
          </a:p>
          <a:p>
            <a:r>
              <a:rPr lang="fr-FR" sz="1000" dirty="0">
                <a:latin typeface="Aptos Light" panose="020B0004020202020204" pitchFamily="34" charset="0"/>
              </a:rPr>
              <a:t>Ecart-type : </a:t>
            </a:r>
            <a:r>
              <a:rPr lang="fr-FR" sz="1000" b="0" i="0" u="none" strike="noStrike" dirty="0">
                <a:solidFill>
                  <a:srgbClr val="000000"/>
                </a:solidFill>
                <a:effectLst/>
                <a:latin typeface="Helvetica Neue" panose="02000503000000020004" pitchFamily="2" charset="0"/>
              </a:rPr>
              <a:t>36.706972</a:t>
            </a:r>
            <a:endParaRPr lang="fr-FR" sz="1000" dirty="0">
              <a:latin typeface="Aptos Light" panose="020B0004020202020204" pitchFamily="34" charset="0"/>
            </a:endParaRPr>
          </a:p>
        </p:txBody>
      </p:sp>
      <p:sp>
        <p:nvSpPr>
          <p:cNvPr id="7" name="ZoneTexte 6">
            <a:extLst>
              <a:ext uri="{FF2B5EF4-FFF2-40B4-BE49-F238E27FC236}">
                <a16:creationId xmlns:a16="http://schemas.microsoft.com/office/drawing/2014/main" id="{AC6F891F-25CE-1156-1ABE-2D5855461A5D}"/>
              </a:ext>
            </a:extLst>
          </p:cNvPr>
          <p:cNvSpPr txBox="1"/>
          <p:nvPr/>
        </p:nvSpPr>
        <p:spPr>
          <a:xfrm>
            <a:off x="7785354" y="2205519"/>
            <a:ext cx="3230880" cy="1384995"/>
          </a:xfrm>
          <a:prstGeom prst="rect">
            <a:avLst/>
          </a:prstGeom>
          <a:noFill/>
        </p:spPr>
        <p:txBody>
          <a:bodyPr wrap="square" rtlCol="0">
            <a:spAutoFit/>
          </a:bodyPr>
          <a:lstStyle/>
          <a:p>
            <a:r>
              <a:rPr lang="fr-FR" dirty="0">
                <a:latin typeface="Aptos Light" panose="020B0004020202020204" pitchFamily="34" charset="0"/>
              </a:rPr>
              <a:t>Les 5 plus gros </a:t>
            </a:r>
            <a:r>
              <a:rPr lang="fr-FR" dirty="0">
                <a:solidFill>
                  <a:schemeClr val="accent4"/>
                </a:solidFill>
                <a:latin typeface="Aptos Light" panose="020B0004020202020204" pitchFamily="34" charset="0"/>
              </a:rPr>
              <a:t>producteurs</a:t>
            </a:r>
          </a:p>
          <a:p>
            <a:r>
              <a:rPr lang="fr-FR" dirty="0">
                <a:latin typeface="Aptos Light" panose="020B0004020202020204" pitchFamily="34" charset="0"/>
              </a:rPr>
              <a:t>61 à 76kg de capacité à produire  par personne.</a:t>
            </a:r>
          </a:p>
          <a:p>
            <a:r>
              <a:rPr lang="fr-FR" sz="1000" dirty="0">
                <a:latin typeface="Aptos Light" panose="020B0004020202020204" pitchFamily="34" charset="0"/>
              </a:rPr>
              <a:t>Ecart-type : </a:t>
            </a:r>
            <a:r>
              <a:rPr lang="fr-FR" sz="1000" b="0" i="0" u="none" strike="noStrike" dirty="0">
                <a:solidFill>
                  <a:srgbClr val="000000"/>
                </a:solidFill>
                <a:effectLst/>
                <a:latin typeface="Helvetica Neue" panose="02000503000000020004" pitchFamily="2" charset="0"/>
              </a:rPr>
              <a:t>5.408453</a:t>
            </a:r>
            <a:endParaRPr lang="fr-FR" sz="1000" dirty="0">
              <a:latin typeface="Aptos Light" panose="020B0004020202020204" pitchFamily="34" charset="0"/>
            </a:endParaRPr>
          </a:p>
          <a:p>
            <a:endParaRPr lang="fr-FR" dirty="0">
              <a:latin typeface="Aptos Light" panose="020B0004020202020204" pitchFamily="34" charset="0"/>
            </a:endParaRPr>
          </a:p>
        </p:txBody>
      </p:sp>
      <p:sp>
        <p:nvSpPr>
          <p:cNvPr id="8" name="ZoneTexte 7">
            <a:extLst>
              <a:ext uri="{FF2B5EF4-FFF2-40B4-BE49-F238E27FC236}">
                <a16:creationId xmlns:a16="http://schemas.microsoft.com/office/drawing/2014/main" id="{B6DEC0D4-22DD-BF71-BF2A-C17220C368AC}"/>
              </a:ext>
            </a:extLst>
          </p:cNvPr>
          <p:cNvSpPr txBox="1"/>
          <p:nvPr/>
        </p:nvSpPr>
        <p:spPr>
          <a:xfrm>
            <a:off x="7595616" y="1542260"/>
            <a:ext cx="4003166" cy="769441"/>
          </a:xfrm>
          <a:prstGeom prst="rect">
            <a:avLst/>
          </a:prstGeom>
          <a:noFill/>
        </p:spPr>
        <p:txBody>
          <a:bodyPr wrap="square" rtlCol="0">
            <a:spAutoFit/>
          </a:bodyPr>
          <a:lstStyle/>
          <a:p>
            <a:r>
              <a:rPr lang="fr-FR" sz="4400" dirty="0"/>
              <a:t> 🇮🇱 🇧🇷 🇺🇸 🇳🇱 🇵🇱</a:t>
            </a:r>
          </a:p>
        </p:txBody>
      </p:sp>
      <p:sp>
        <p:nvSpPr>
          <p:cNvPr id="9" name="ZoneTexte 8">
            <a:extLst>
              <a:ext uri="{FF2B5EF4-FFF2-40B4-BE49-F238E27FC236}">
                <a16:creationId xmlns:a16="http://schemas.microsoft.com/office/drawing/2014/main" id="{15913424-6F2A-DDAD-E7B2-DC818AD15CB7}"/>
              </a:ext>
            </a:extLst>
          </p:cNvPr>
          <p:cNvSpPr txBox="1"/>
          <p:nvPr/>
        </p:nvSpPr>
        <p:spPr>
          <a:xfrm>
            <a:off x="7785354" y="3869052"/>
            <a:ext cx="3813428" cy="769441"/>
          </a:xfrm>
          <a:prstGeom prst="rect">
            <a:avLst/>
          </a:prstGeom>
          <a:noFill/>
        </p:spPr>
        <p:txBody>
          <a:bodyPr wrap="square" rtlCol="0">
            <a:spAutoFit/>
          </a:bodyPr>
          <a:lstStyle/>
          <a:p>
            <a:r>
              <a:rPr lang="fr-FR" sz="4400" dirty="0"/>
              <a:t>🇨🇳 🇧🇸 🇦🇪 🇨🇳 🇬🇦</a:t>
            </a:r>
          </a:p>
        </p:txBody>
      </p:sp>
    </p:spTree>
    <p:extLst>
      <p:ext uri="{BB962C8B-B14F-4D97-AF65-F5344CB8AC3E}">
        <p14:creationId xmlns:p14="http://schemas.microsoft.com/office/powerpoint/2010/main" val="27999610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795BFF5-786C-C4D6-349D-A6F91523F03A}"/>
              </a:ext>
            </a:extLst>
          </p:cNvPr>
          <p:cNvSpPr>
            <a:spLocks noGrp="1"/>
          </p:cNvSpPr>
          <p:nvPr>
            <p:ph type="title"/>
          </p:nvPr>
        </p:nvSpPr>
        <p:spPr>
          <a:xfrm>
            <a:off x="1121103" y="651372"/>
            <a:ext cx="10691265" cy="725483"/>
          </a:xfrm>
        </p:spPr>
        <p:txBody>
          <a:bodyPr>
            <a:normAutofit fontScale="90000"/>
          </a:bodyPr>
          <a:lstStyle/>
          <a:p>
            <a:pPr algn="ctr"/>
            <a:r>
              <a:rPr lang="fr-FR"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-Repérage par visualisation-</a:t>
            </a:r>
            <a:br>
              <a:rPr lang="fr-FR"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br>
            <a:endParaRPr lang="fr-FR" dirty="0"/>
          </a:p>
        </p:txBody>
      </p:sp>
      <p:pic>
        <p:nvPicPr>
          <p:cNvPr id="4" name="Image 3">
            <a:extLst>
              <a:ext uri="{FF2B5EF4-FFF2-40B4-BE49-F238E27FC236}">
                <a16:creationId xmlns:a16="http://schemas.microsoft.com/office/drawing/2014/main" id="{1EEB0029-76CC-1A01-F1B3-CC149E2BD35F}"/>
              </a:ext>
            </a:extLst>
          </p:cNvPr>
          <p:cNvPicPr>
            <a:picLocks noChangeAspect="1"/>
          </p:cNvPicPr>
          <p:nvPr/>
        </p:nvPicPr>
        <p:blipFill>
          <a:blip r:embed="rId2"/>
          <a:stretch>
            <a:fillRect/>
          </a:stretch>
        </p:blipFill>
        <p:spPr>
          <a:xfrm>
            <a:off x="168616" y="150391"/>
            <a:ext cx="2256544" cy="924430"/>
          </a:xfrm>
          <a:prstGeom prst="rect">
            <a:avLst/>
          </a:prstGeom>
        </p:spPr>
      </p:pic>
      <p:sp>
        <p:nvSpPr>
          <p:cNvPr id="8" name="ZoneTexte 7">
            <a:extLst>
              <a:ext uri="{FF2B5EF4-FFF2-40B4-BE49-F238E27FC236}">
                <a16:creationId xmlns:a16="http://schemas.microsoft.com/office/drawing/2014/main" id="{B6DEC0D4-22DD-BF71-BF2A-C17220C368AC}"/>
              </a:ext>
            </a:extLst>
          </p:cNvPr>
          <p:cNvSpPr txBox="1"/>
          <p:nvPr/>
        </p:nvSpPr>
        <p:spPr>
          <a:xfrm>
            <a:off x="2747989" y="1376855"/>
            <a:ext cx="7850511" cy="584775"/>
          </a:xfrm>
          <a:prstGeom prst="rect">
            <a:avLst/>
          </a:prstGeom>
          <a:noFill/>
        </p:spPr>
        <p:txBody>
          <a:bodyPr wrap="square" rtlCol="0">
            <a:spAutoFit/>
          </a:bodyPr>
          <a:lstStyle/>
          <a:p>
            <a:r>
              <a:rPr lang="fr-FR" sz="3200" dirty="0"/>
              <a:t>Qui produit pour exporter ? </a:t>
            </a:r>
          </a:p>
        </p:txBody>
      </p:sp>
      <p:pic>
        <p:nvPicPr>
          <p:cNvPr id="12" name="Image 11" descr="Une image contenant texte, capture d’écran, reçu&#10;&#10;Description générée automatiquement">
            <a:extLst>
              <a:ext uri="{FF2B5EF4-FFF2-40B4-BE49-F238E27FC236}">
                <a16:creationId xmlns:a16="http://schemas.microsoft.com/office/drawing/2014/main" id="{214A7636-7ED2-F937-13AF-28C7B28E550D}"/>
              </a:ext>
            </a:extLst>
          </p:cNvPr>
          <p:cNvPicPr>
            <a:picLocks noChangeAspect="1"/>
          </p:cNvPicPr>
          <p:nvPr/>
        </p:nvPicPr>
        <p:blipFill>
          <a:blip r:embed="rId3"/>
          <a:stretch>
            <a:fillRect/>
          </a:stretch>
        </p:blipFill>
        <p:spPr>
          <a:xfrm>
            <a:off x="168616" y="2239009"/>
            <a:ext cx="4831647" cy="3242136"/>
          </a:xfrm>
          <a:prstGeom prst="rect">
            <a:avLst/>
          </a:prstGeom>
        </p:spPr>
      </p:pic>
      <p:sp>
        <p:nvSpPr>
          <p:cNvPr id="16" name="ZoneTexte 15">
            <a:extLst>
              <a:ext uri="{FF2B5EF4-FFF2-40B4-BE49-F238E27FC236}">
                <a16:creationId xmlns:a16="http://schemas.microsoft.com/office/drawing/2014/main" id="{FBF6AFAC-C274-23F3-0471-A73FCE9A4B7D}"/>
              </a:ext>
            </a:extLst>
          </p:cNvPr>
          <p:cNvSpPr txBox="1"/>
          <p:nvPr/>
        </p:nvSpPr>
        <p:spPr>
          <a:xfrm>
            <a:off x="5046958" y="3200694"/>
            <a:ext cx="1122172" cy="215444"/>
          </a:xfrm>
          <a:prstGeom prst="rect">
            <a:avLst/>
          </a:prstGeom>
          <a:noFill/>
        </p:spPr>
        <p:txBody>
          <a:bodyPr wrap="square" rtlCol="0">
            <a:spAutoFit/>
          </a:bodyPr>
          <a:lstStyle/>
          <a:p>
            <a:r>
              <a:rPr lang="fr-FR" sz="800" b="1" dirty="0" err="1"/>
              <a:t>Boxplot</a:t>
            </a:r>
            <a:r>
              <a:rPr lang="fr-FR" sz="800" b="1" dirty="0"/>
              <a:t> classé</a:t>
            </a:r>
          </a:p>
        </p:txBody>
      </p:sp>
      <p:pic>
        <p:nvPicPr>
          <p:cNvPr id="24" name="Graphique 23" descr="Cylindre contour">
            <a:extLst>
              <a:ext uri="{FF2B5EF4-FFF2-40B4-BE49-F238E27FC236}">
                <a16:creationId xmlns:a16="http://schemas.microsoft.com/office/drawing/2014/main" id="{34BF86BB-8148-644C-C6CD-18AF59CA6A3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84143" y="2981502"/>
            <a:ext cx="1314510" cy="1314510"/>
          </a:xfrm>
          <a:prstGeom prst="rect">
            <a:avLst/>
          </a:prstGeom>
        </p:spPr>
      </p:pic>
      <p:pic>
        <p:nvPicPr>
          <p:cNvPr id="26" name="Graphique 25" descr="Œil contour">
            <a:extLst>
              <a:ext uri="{FF2B5EF4-FFF2-40B4-BE49-F238E27FC236}">
                <a16:creationId xmlns:a16="http://schemas.microsoft.com/office/drawing/2014/main" id="{C17670BD-0212-512D-1017-B8354FCBC10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213672" y="3450551"/>
            <a:ext cx="445361" cy="442640"/>
          </a:xfrm>
          <a:prstGeom prst="rect">
            <a:avLst/>
          </a:prstGeom>
        </p:spPr>
      </p:pic>
      <p:cxnSp>
        <p:nvCxnSpPr>
          <p:cNvPr id="28" name="Connecteur droit avec flèche 27">
            <a:extLst>
              <a:ext uri="{FF2B5EF4-FFF2-40B4-BE49-F238E27FC236}">
                <a16:creationId xmlns:a16="http://schemas.microsoft.com/office/drawing/2014/main" id="{5130E364-4DC9-8508-DE15-772AB1E45578}"/>
              </a:ext>
            </a:extLst>
          </p:cNvPr>
          <p:cNvCxnSpPr>
            <a:cxnSpLocks/>
          </p:cNvCxnSpPr>
          <p:nvPr/>
        </p:nvCxnSpPr>
        <p:spPr>
          <a:xfrm>
            <a:off x="5868188" y="3671871"/>
            <a:ext cx="300942"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32" name="Image 31">
            <a:extLst>
              <a:ext uri="{FF2B5EF4-FFF2-40B4-BE49-F238E27FC236}">
                <a16:creationId xmlns:a16="http://schemas.microsoft.com/office/drawing/2014/main" id="{82F00331-7F06-5B98-7DD2-EA50E99FFC05}"/>
              </a:ext>
            </a:extLst>
          </p:cNvPr>
          <p:cNvPicPr>
            <a:picLocks noChangeAspect="1"/>
          </p:cNvPicPr>
          <p:nvPr/>
        </p:nvPicPr>
        <p:blipFill>
          <a:blip r:embed="rId8"/>
          <a:stretch>
            <a:fillRect/>
          </a:stretch>
        </p:blipFill>
        <p:spPr>
          <a:xfrm>
            <a:off x="6215825" y="1961630"/>
            <a:ext cx="5807559" cy="4218192"/>
          </a:xfrm>
          <a:prstGeom prst="rect">
            <a:avLst/>
          </a:prstGeom>
        </p:spPr>
      </p:pic>
    </p:spTree>
    <p:extLst>
      <p:ext uri="{BB962C8B-B14F-4D97-AF65-F5344CB8AC3E}">
        <p14:creationId xmlns:p14="http://schemas.microsoft.com/office/powerpoint/2010/main" val="264096656"/>
      </p:ext>
    </p:extLst>
  </p:cSld>
  <p:clrMapOvr>
    <a:masterClrMapping/>
  </p:clrMapOvr>
</p:sld>
</file>

<file path=ppt/theme/theme1.xml><?xml version="1.0" encoding="utf-8"?>
<a:theme xmlns:a="http://schemas.openxmlformats.org/drawingml/2006/main" name="ChronicleVTI">
  <a:themeElements>
    <a:clrScheme name="AnalogousFromLightSeedLeftStep">
      <a:dk1>
        <a:srgbClr val="000000"/>
      </a:dk1>
      <a:lt1>
        <a:srgbClr val="FFFFFF"/>
      </a:lt1>
      <a:dk2>
        <a:srgbClr val="412524"/>
      </a:dk2>
      <a:lt2>
        <a:srgbClr val="E2E7E8"/>
      </a:lt2>
      <a:accent1>
        <a:srgbClr val="DF877E"/>
      </a:accent1>
      <a:accent2>
        <a:srgbClr val="D86187"/>
      </a:accent2>
      <a:accent3>
        <a:srgbClr val="DF7EC5"/>
      </a:accent3>
      <a:accent4>
        <a:srgbClr val="C661D8"/>
      </a:accent4>
      <a:accent5>
        <a:srgbClr val="A87EDF"/>
      </a:accent5>
      <a:accent6>
        <a:srgbClr val="6361D8"/>
      </a:accent6>
      <a:hlink>
        <a:srgbClr val="588C92"/>
      </a:hlink>
      <a:folHlink>
        <a:srgbClr val="7F7F7F"/>
      </a:folHlink>
    </a:clrScheme>
    <a:fontScheme name="Univers Calisto">
      <a:majorFont>
        <a:latin typeface="Univers Condensed"/>
        <a:ea typeface=""/>
        <a:cs typeface=""/>
      </a:majorFont>
      <a:minorFont>
        <a:latin typeface="Calisto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hronicleVTI" id="{508E4D90-5116-4BF0-876B-3F422DD1F65F}" vid="{AA21DC3D-92A8-43A4-8358-ED428371CD55}"/>
    </a:ext>
  </a:extLst>
</a:theme>
</file>

<file path=docProps/app.xml><?xml version="1.0" encoding="utf-8"?>
<Properties xmlns="http://schemas.openxmlformats.org/officeDocument/2006/extended-properties" xmlns:vt="http://schemas.openxmlformats.org/officeDocument/2006/docPropsVTypes">
  <TotalTime>11628</TotalTime>
  <Words>1583</Words>
  <Application>Microsoft Macintosh PowerPoint</Application>
  <PresentationFormat>Grand écran</PresentationFormat>
  <Paragraphs>187</Paragraphs>
  <Slides>28</Slides>
  <Notes>0</Notes>
  <HiddenSlides>0</HiddenSlides>
  <MMClips>0</MMClips>
  <ScaleCrop>false</ScaleCrop>
  <HeadingPairs>
    <vt:vector size="6" baseType="variant">
      <vt:variant>
        <vt:lpstr>Polices utilisées</vt:lpstr>
      </vt:variant>
      <vt:variant>
        <vt:i4>11</vt:i4>
      </vt:variant>
      <vt:variant>
        <vt:lpstr>Thème</vt:lpstr>
      </vt:variant>
      <vt:variant>
        <vt:i4>1</vt:i4>
      </vt:variant>
      <vt:variant>
        <vt:lpstr>Titres des diapositives</vt:lpstr>
      </vt:variant>
      <vt:variant>
        <vt:i4>28</vt:i4>
      </vt:variant>
    </vt:vector>
  </HeadingPairs>
  <TitlesOfParts>
    <vt:vector size="40" baseType="lpstr">
      <vt:lpstr>Aptos</vt:lpstr>
      <vt:lpstr>Aptos Display</vt:lpstr>
      <vt:lpstr>Aptos Light</vt:lpstr>
      <vt:lpstr>Aptos SemiBold</vt:lpstr>
      <vt:lpstr>Arial</vt:lpstr>
      <vt:lpstr>Calisto MT</vt:lpstr>
      <vt:lpstr>Helvetica Neue</vt:lpstr>
      <vt:lpstr>Inter</vt:lpstr>
      <vt:lpstr>Söhne</vt:lpstr>
      <vt:lpstr>Univers Condensed</vt:lpstr>
      <vt:lpstr>Wingdings</vt:lpstr>
      <vt:lpstr>ChronicleVTI</vt:lpstr>
      <vt:lpstr>La poule qui chante   </vt:lpstr>
      <vt:lpstr>Sommaire </vt:lpstr>
      <vt:lpstr>-Contexte data-</vt:lpstr>
      <vt:lpstr>Présentation PowerPoint</vt:lpstr>
      <vt:lpstr>-Exploration des données-</vt:lpstr>
      <vt:lpstr>-Exploration des données-</vt:lpstr>
      <vt:lpstr>-Nettoyage des données</vt:lpstr>
      <vt:lpstr>-Repérage par classement- </vt:lpstr>
      <vt:lpstr>-Repérage par visualisation- </vt:lpstr>
      <vt:lpstr>-Repérage par visualisation-</vt:lpstr>
      <vt:lpstr>-Repérage par visualisation-</vt:lpstr>
      <vt:lpstr>-Analyse en composante principale-</vt:lpstr>
      <vt:lpstr>-Analyse en composante principale-</vt:lpstr>
      <vt:lpstr>-Analyse en composante principale-</vt:lpstr>
      <vt:lpstr>-Analyse en composante principale-</vt:lpstr>
      <vt:lpstr>-Analyse en composante principale-</vt:lpstr>
      <vt:lpstr>-Analyse en composante principale-</vt:lpstr>
      <vt:lpstr>-Algorithme de clustering-</vt:lpstr>
      <vt:lpstr>-Algorithme de clustering-</vt:lpstr>
      <vt:lpstr>-Algorithme de clustering-</vt:lpstr>
      <vt:lpstr>-Algorithme de clustering-</vt:lpstr>
      <vt:lpstr>-Algorithme de clustering-</vt:lpstr>
      <vt:lpstr>-Algorithme de clustering-</vt:lpstr>
      <vt:lpstr>-Algorithme de clustering-</vt:lpstr>
      <vt:lpstr>-Conclusion-</vt:lpstr>
      <vt:lpstr>-Conclusion-</vt:lpstr>
      <vt:lpstr>-Conclusion-</vt:lpstr>
      <vt:lpstr>Merci de votre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poule qui chante   </dc:title>
  <dc:creator>Microsoft Office User</dc:creator>
  <cp:lastModifiedBy>Microsoft Office User</cp:lastModifiedBy>
  <cp:revision>69</cp:revision>
  <dcterms:created xsi:type="dcterms:W3CDTF">2023-09-28T15:13:47Z</dcterms:created>
  <dcterms:modified xsi:type="dcterms:W3CDTF">2023-10-12T16:06:16Z</dcterms:modified>
</cp:coreProperties>
</file>